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6" r:id="rId20"/>
    <p:sldId id="277" r:id="rId21"/>
    <p:sldId id="278" r:id="rId22"/>
    <p:sldId id="279" r:id="rId23"/>
    <p:sldId id="280" r:id="rId24"/>
    <p:sldId id="284" r:id="rId25"/>
    <p:sldId id="283"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34" autoAdjust="0"/>
    <p:restoredTop sz="94660"/>
  </p:normalViewPr>
  <p:slideViewPr>
    <p:cSldViewPr>
      <p:cViewPr varScale="1">
        <p:scale>
          <a:sx n="65" d="100"/>
          <a:sy n="65" d="100"/>
        </p:scale>
        <p:origin x="-16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B32CE-3013-4C08-90F4-6A32312B3061}" type="datetimeFigureOut">
              <a:rPr lang="en-US" smtClean="0"/>
              <a:pPr/>
              <a:t>2/23/2023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050D2-9489-4FB9-952C-A0C2E8D8E6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1050D2-9489-4FB9-952C-A0C2E8D8E65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2/23/2023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2/23/2023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university of basrah log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304800"/>
            <a:ext cx="1148443" cy="112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828800" y="228600"/>
            <a:ext cx="4572000" cy="1200329"/>
          </a:xfrm>
          <a:prstGeom prst="rect">
            <a:avLst/>
          </a:prstGeom>
        </p:spPr>
        <p:txBody>
          <a:bodyPr>
            <a:spAutoFit/>
          </a:bodyPr>
          <a:lstStyle/>
          <a:p>
            <a:r>
              <a:rPr lang="en-US" b="1" dirty="0" smtClean="0">
                <a:solidFill>
                  <a:srgbClr val="000000"/>
                </a:solidFill>
                <a:latin typeface="Berlin Sans FB Demi" panose="020E0802020502020306" pitchFamily="34" charset="0"/>
              </a:rPr>
              <a:t>University of </a:t>
            </a:r>
            <a:r>
              <a:rPr lang="en-US" b="1" dirty="0" err="1" smtClean="0">
                <a:solidFill>
                  <a:srgbClr val="000000"/>
                </a:solidFill>
                <a:latin typeface="Berlin Sans FB Demi" panose="020E0802020502020306" pitchFamily="34" charset="0"/>
              </a:rPr>
              <a:t>Basrah</a:t>
            </a:r>
            <a:r>
              <a:rPr lang="en-US" b="1" dirty="0" smtClean="0">
                <a:solidFill>
                  <a:srgbClr val="000000"/>
                </a:solidFill>
                <a:latin typeface="Berlin Sans FB Demi" panose="020E0802020502020306" pitchFamily="34" charset="0"/>
              </a:rPr>
              <a:t>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College of Nursing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Fundamentals of Nursing Department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Second stage </a:t>
            </a:r>
            <a:endParaRPr lang="ar-IQ" dirty="0">
              <a:solidFill>
                <a:prstClr val="black"/>
              </a:solidFill>
            </a:endParaRPr>
          </a:p>
        </p:txBody>
      </p:sp>
      <p:pic>
        <p:nvPicPr>
          <p:cNvPr id="7" name="صورة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39000" y="228600"/>
            <a:ext cx="1659432" cy="1128788"/>
          </a:xfrm>
          <a:prstGeom prst="rect">
            <a:avLst/>
          </a:prstGeom>
        </p:spPr>
      </p:pic>
      <p:sp>
        <p:nvSpPr>
          <p:cNvPr id="8" name="Rectangle 7"/>
          <p:cNvSpPr/>
          <p:nvPr/>
        </p:nvSpPr>
        <p:spPr>
          <a:xfrm>
            <a:off x="4572000" y="1828800"/>
            <a:ext cx="4114800" cy="4662815"/>
          </a:xfrm>
          <a:prstGeom prst="rect">
            <a:avLst/>
          </a:prstGeom>
        </p:spPr>
        <p:txBody>
          <a:bodyPr wrap="square">
            <a:spAutoFit/>
          </a:bodyPr>
          <a:lstStyle/>
          <a:p>
            <a:pPr algn="ctr">
              <a:lnSpc>
                <a:spcPct val="150000"/>
              </a:lnSpc>
            </a:pPr>
            <a:r>
              <a:rPr lang="en-US" sz="2000" b="1" dirty="0" smtClean="0">
                <a:solidFill>
                  <a:prstClr val="black"/>
                </a:solidFill>
              </a:rPr>
              <a:t> Adult Nursing (II) 2nd Stage</a:t>
            </a:r>
          </a:p>
          <a:p>
            <a:pPr algn="ctr">
              <a:lnSpc>
                <a:spcPct val="150000"/>
              </a:lnSpc>
            </a:pPr>
            <a:r>
              <a:rPr lang="en-US" sz="2000" b="1" dirty="0" smtClean="0">
                <a:solidFill>
                  <a:prstClr val="black"/>
                </a:solidFill>
              </a:rPr>
              <a:t>Lecture 1 (Theory</a:t>
            </a:r>
            <a:r>
              <a:rPr lang="en-US" sz="2400" b="1" dirty="0" smtClean="0">
                <a:solidFill>
                  <a:prstClr val="black"/>
                </a:solidFill>
              </a:rPr>
              <a:t>)</a:t>
            </a:r>
          </a:p>
          <a:p>
            <a:pPr algn="ctr">
              <a:lnSpc>
                <a:spcPct val="150000"/>
              </a:lnSpc>
            </a:pPr>
            <a:endParaRPr lang="en-US" b="1" dirty="0" smtClean="0">
              <a:solidFill>
                <a:prstClr val="black"/>
              </a:solidFill>
            </a:endParaRPr>
          </a:p>
          <a:p>
            <a:pPr marL="457200" indent="-457200" algn="ctr"/>
            <a:r>
              <a:rPr lang="en-US" sz="3200" i="1" dirty="0" smtClean="0">
                <a:solidFill>
                  <a:srgbClr val="FF0000"/>
                </a:solidFill>
              </a:rPr>
              <a:t>     Musculoskeletal Infections</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a:t>
            </a:r>
            <a:r>
              <a:rPr lang="en-US" sz="2800" dirty="0" smtClean="0"/>
              <a:t> </a:t>
            </a:r>
            <a:r>
              <a:rPr lang="en-US" sz="2800" dirty="0" err="1" smtClean="0">
                <a:solidFill>
                  <a:srgbClr val="FF0000"/>
                </a:solidFill>
              </a:rPr>
              <a:t>Osteomyelitis</a:t>
            </a:r>
            <a:r>
              <a:rPr lang="en-US" sz="3200" kern="0" spc="-5" dirty="0" smtClean="0">
                <a:solidFill>
                  <a:srgbClr val="FF0000"/>
                </a:solidFill>
              </a:rPr>
              <a:t> )</a:t>
            </a:r>
            <a:r>
              <a:rPr lang="en-US" sz="3200" kern="0" spc="-5" dirty="0" smtClean="0">
                <a:solidFill>
                  <a:srgbClr val="C00000"/>
                </a:solidFill>
              </a:rPr>
              <a:t> </a:t>
            </a:r>
          </a:p>
          <a:p>
            <a:pPr marL="457200" indent="-457200" algn="ctr"/>
            <a:endParaRPr lang="en-US"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r>
              <a:rPr lang="en-US" b="1" kern="0" spc="-5" dirty="0" smtClean="0">
                <a:solidFill>
                  <a:srgbClr val="C00000"/>
                </a:solidFill>
              </a:rPr>
              <a:t>Dr. </a:t>
            </a:r>
            <a:r>
              <a:rPr lang="en-US" b="1" kern="0" spc="-5" dirty="0" err="1" smtClean="0">
                <a:solidFill>
                  <a:srgbClr val="C00000"/>
                </a:solidFill>
              </a:rPr>
              <a:t>Mohamad</a:t>
            </a:r>
            <a:r>
              <a:rPr lang="en-US" b="1" kern="0" spc="-5" dirty="0" smtClean="0">
                <a:solidFill>
                  <a:srgbClr val="C00000"/>
                </a:solidFill>
              </a:rPr>
              <a:t>  </a:t>
            </a:r>
            <a:r>
              <a:rPr lang="en-US" b="1" kern="0" spc="-5" dirty="0" err="1" smtClean="0">
                <a:solidFill>
                  <a:srgbClr val="C00000"/>
                </a:solidFill>
              </a:rPr>
              <a:t>Abdulridha</a:t>
            </a:r>
            <a:r>
              <a:rPr lang="en-US" b="1" kern="0" spc="-5" dirty="0" smtClean="0">
                <a:solidFill>
                  <a:srgbClr val="C00000"/>
                </a:solidFill>
              </a:rPr>
              <a:t> </a:t>
            </a:r>
          </a:p>
          <a:p>
            <a:pPr marL="457200" indent="-457200" algn="ctr"/>
            <a:endParaRPr lang="en-US" b="1" kern="0" spc="-5" dirty="0" smtClean="0">
              <a:solidFill>
                <a:srgbClr val="C00000"/>
              </a:solidFill>
            </a:endParaRPr>
          </a:p>
          <a:p>
            <a:pPr marL="457200" indent="-457200" algn="ctr">
              <a:buFontTx/>
              <a:buChar char="-"/>
            </a:pPr>
            <a:r>
              <a:rPr lang="en-US" b="1" kern="0" spc="-5" dirty="0" smtClean="0">
                <a:solidFill>
                  <a:srgbClr val="C00000"/>
                </a:solidFill>
              </a:rPr>
              <a:t>Orthopedic Surgeon </a:t>
            </a:r>
          </a:p>
          <a:p>
            <a:pPr marL="457200" indent="-457200" algn="ctr">
              <a:buFontTx/>
              <a:buChar char="-"/>
            </a:pPr>
            <a:r>
              <a:rPr lang="en-US" b="1" kern="0" spc="-5" dirty="0" smtClean="0">
                <a:solidFill>
                  <a:srgbClr val="C00000"/>
                </a:solidFill>
              </a:rPr>
              <a:t>M.B.CH.B   F.I.C.M.S (ORTHO)</a:t>
            </a:r>
          </a:p>
        </p:txBody>
      </p:sp>
      <p:pic>
        <p:nvPicPr>
          <p:cNvPr id="9" name="Picture 8" descr="لاؤر.JPG"/>
          <p:cNvPicPr>
            <a:picLocks noChangeAspect="1"/>
          </p:cNvPicPr>
          <p:nvPr/>
        </p:nvPicPr>
        <p:blipFill>
          <a:blip r:embed="rId5"/>
          <a:stretch>
            <a:fillRect/>
          </a:stretch>
        </p:blipFill>
        <p:spPr>
          <a:xfrm>
            <a:off x="561976" y="1600200"/>
            <a:ext cx="3810000" cy="2286000"/>
          </a:xfrm>
          <a:prstGeom prst="rect">
            <a:avLst/>
          </a:prstGeom>
        </p:spPr>
      </p:pic>
      <p:pic>
        <p:nvPicPr>
          <p:cNvPr id="10" name="Picture 9" descr="بء.JPG"/>
          <p:cNvPicPr>
            <a:picLocks noChangeAspect="1"/>
          </p:cNvPicPr>
          <p:nvPr/>
        </p:nvPicPr>
        <p:blipFill>
          <a:blip r:embed="rId6"/>
          <a:stretch>
            <a:fillRect/>
          </a:stretch>
        </p:blipFill>
        <p:spPr>
          <a:xfrm>
            <a:off x="685800" y="4267200"/>
            <a:ext cx="3276600" cy="24012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115312"/>
          </a:xfrm>
        </p:spPr>
        <p:txBody>
          <a:bodyPr>
            <a:normAutofit fontScale="90000"/>
          </a:bodyPr>
          <a:lstStyle/>
          <a:p>
            <a:r>
              <a:rPr lang="en-US" sz="4900" b="1" dirty="0" smtClean="0">
                <a:solidFill>
                  <a:srgbClr val="FF0000"/>
                </a:solidFill>
              </a:rPr>
              <a:t>Assessment and Diagnostic Finding</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381000" y="1371600"/>
            <a:ext cx="8305800" cy="4953000"/>
          </a:xfrm>
        </p:spPr>
        <p:txBody>
          <a:bodyPr>
            <a:normAutofit fontScale="47500" lnSpcReduction="20000"/>
          </a:bodyPr>
          <a:lstStyle/>
          <a:p>
            <a:pPr>
              <a:buNone/>
            </a:pPr>
            <a:r>
              <a:rPr lang="en-US" sz="3400" dirty="0" smtClean="0"/>
              <a:t>       1</a:t>
            </a:r>
            <a:r>
              <a:rPr lang="en-US" dirty="0" smtClean="0"/>
              <a:t>. In acute </a:t>
            </a:r>
            <a:r>
              <a:rPr lang="en-US" dirty="0" err="1" smtClean="0"/>
              <a:t>osteomyelitis</a:t>
            </a:r>
            <a:r>
              <a:rPr lang="en-US" dirty="0" smtClean="0"/>
              <a:t>, early </a:t>
            </a:r>
            <a:r>
              <a:rPr lang="en-US" dirty="0" smtClean="0">
                <a:solidFill>
                  <a:srgbClr val="FF0000"/>
                </a:solidFill>
              </a:rPr>
              <a:t>x-ray findings </a:t>
            </a:r>
            <a:r>
              <a:rPr lang="en-US" dirty="0" smtClean="0"/>
              <a:t>demonstrate soft tissue edema. In about 2 to 3 weeks, areas of </a:t>
            </a:r>
            <a:r>
              <a:rPr lang="en-US" dirty="0" err="1" smtClean="0"/>
              <a:t>periosteal</a:t>
            </a:r>
            <a:r>
              <a:rPr lang="en-US" dirty="0" smtClean="0"/>
              <a:t> elevation and bone necrosis are evident. </a:t>
            </a:r>
            <a:r>
              <a:rPr lang="en-US" dirty="0" smtClean="0">
                <a:solidFill>
                  <a:srgbClr val="FF0000"/>
                </a:solidFill>
              </a:rPr>
              <a:t>Radioisotope bone scans</a:t>
            </a:r>
            <a:r>
              <a:rPr lang="en-US" dirty="0" smtClean="0"/>
              <a:t>, particularly the isotope-labeled white blood cell (WBC) scan, and </a:t>
            </a:r>
            <a:r>
              <a:rPr lang="en-US" dirty="0" smtClean="0">
                <a:solidFill>
                  <a:srgbClr val="FF0000"/>
                </a:solidFill>
              </a:rPr>
              <a:t>magnetic resonance imaging (MRI) </a:t>
            </a:r>
            <a:r>
              <a:rPr lang="en-US" dirty="0" smtClean="0"/>
              <a:t>help with early definitive diagnosis.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Blood studies reveal </a:t>
            </a:r>
            <a:r>
              <a:rPr lang="en-US" dirty="0" err="1" smtClean="0"/>
              <a:t>leukocytosis</a:t>
            </a:r>
            <a:r>
              <a:rPr lang="en-US" dirty="0" smtClean="0"/>
              <a:t> and an elevated </a:t>
            </a:r>
            <a:r>
              <a:rPr lang="en-US" dirty="0" smtClean="0"/>
              <a:t>ESR and CRP . </a:t>
            </a:r>
            <a:r>
              <a:rPr lang="en-US" dirty="0" smtClean="0"/>
              <a:t>Wound and blood culture studies are performed, although they are only positive in 50% of cases. Therefore, treatment with antibiotics may be prescribed without definitively isolating the offending organism .</a:t>
            </a:r>
            <a:br>
              <a:rPr lang="en-US" dirty="0" smtClean="0"/>
            </a:br>
            <a:endParaRPr lang="en-US" dirty="0" smtClean="0"/>
          </a:p>
          <a:p>
            <a:r>
              <a:rPr lang="en-US" sz="2900" dirty="0" smtClean="0"/>
              <a:t>2</a:t>
            </a:r>
            <a:r>
              <a:rPr lang="en-US" dirty="0" smtClean="0"/>
              <a:t>. With chronic </a:t>
            </a:r>
            <a:r>
              <a:rPr lang="en-US" dirty="0" err="1" smtClean="0"/>
              <a:t>osteomyelitis</a:t>
            </a:r>
            <a:r>
              <a:rPr lang="en-US" dirty="0" smtClean="0"/>
              <a:t>, large, irregular cavities; raised </a:t>
            </a:r>
            <a:r>
              <a:rPr lang="en-US" dirty="0" err="1" smtClean="0"/>
              <a:t>periosteum</a:t>
            </a:r>
            <a:r>
              <a:rPr lang="en-US" dirty="0" smtClean="0"/>
              <a:t>; </a:t>
            </a:r>
            <a:r>
              <a:rPr lang="en-US" dirty="0" err="1" smtClean="0"/>
              <a:t>sequestra</a:t>
            </a:r>
            <a:r>
              <a:rPr lang="en-US" dirty="0" smtClean="0"/>
              <a:t>; or dense bone formations are seen on x-ray. Bone scans may be performed to identify areas of infection. The ESR and the WBC count are usually normal. Anemia, associated with chronic infection may be evident. Cultures of blood specimens and drainage from the sinus tract are frequently unreliable; antibiotic therapy is many times prescribed presumptively without isolating the offending pathogen.</a:t>
            </a:r>
          </a:p>
          <a:p>
            <a:pPr>
              <a:buNone/>
            </a:pPr>
            <a:r>
              <a:rPr lang="en-US" dirty="0" smtClean="0"/>
              <a:t>        An open bone biopsy is indicated as </a:t>
            </a:r>
            <a:r>
              <a:rPr lang="en-US" dirty="0" err="1" smtClean="0"/>
              <a:t>percutaneous</a:t>
            </a:r>
            <a:r>
              <a:rPr lang="en-US" dirty="0" smtClean="0"/>
              <a:t> aspirations are not reliable for</a:t>
            </a:r>
            <a:br>
              <a:rPr lang="en-US" dirty="0" smtClean="0"/>
            </a:br>
            <a:r>
              <a:rPr lang="en-US" dirty="0" smtClean="0"/>
              <a:t>gathering cultures to identify the underlying pathogen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098" name="Picture 2" descr="C:\Users\Medo\Desktop\ee671539bb9b20d7054ce4bf719a99.png"/>
          <p:cNvPicPr>
            <a:picLocks noChangeAspect="1" noChangeArrowheads="1"/>
          </p:cNvPicPr>
          <p:nvPr/>
        </p:nvPicPr>
        <p:blipFill>
          <a:blip r:embed="rId2" cstate="print"/>
          <a:srcRect/>
          <a:stretch>
            <a:fillRect/>
          </a:stretch>
        </p:blipFill>
        <p:spPr bwMode="auto">
          <a:xfrm>
            <a:off x="6096000" y="1981200"/>
            <a:ext cx="1828800" cy="18304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b="1" dirty="0" smtClean="0">
                <a:solidFill>
                  <a:srgbClr val="FF0000"/>
                </a:solidFill>
              </a:rPr>
              <a:t>Prevention</a:t>
            </a:r>
            <a:endParaRPr lang="en-US" dirty="0">
              <a:solidFill>
                <a:srgbClr val="FF0000"/>
              </a:solidFill>
            </a:endParaRPr>
          </a:p>
        </p:txBody>
      </p:sp>
      <p:sp>
        <p:nvSpPr>
          <p:cNvPr id="3" name="Content Placeholder 2"/>
          <p:cNvSpPr>
            <a:spLocks noGrp="1"/>
          </p:cNvSpPr>
          <p:nvPr>
            <p:ph idx="1"/>
          </p:nvPr>
        </p:nvSpPr>
        <p:spPr>
          <a:xfrm>
            <a:off x="304800" y="1371600"/>
            <a:ext cx="8382000" cy="4953000"/>
          </a:xfrm>
        </p:spPr>
        <p:txBody>
          <a:bodyPr>
            <a:normAutofit fontScale="40000" lnSpcReduction="20000"/>
          </a:bodyPr>
          <a:lstStyle/>
          <a:p>
            <a:pPr>
              <a:buNone/>
            </a:pPr>
            <a:r>
              <a:rPr lang="en-US" dirty="0" smtClean="0"/>
              <a:t>      </a:t>
            </a:r>
          </a:p>
          <a:p>
            <a:pPr>
              <a:buNone/>
            </a:pPr>
            <a:r>
              <a:rPr lang="en-US" sz="4500" dirty="0" smtClean="0"/>
              <a:t> Prevention of </a:t>
            </a:r>
            <a:r>
              <a:rPr lang="en-US" sz="4500" dirty="0" err="1" smtClean="0"/>
              <a:t>osteomyelitis</a:t>
            </a:r>
            <a:r>
              <a:rPr lang="en-US" sz="4500" dirty="0" smtClean="0"/>
              <a:t> is the goal. </a:t>
            </a:r>
          </a:p>
          <a:p>
            <a:pPr marL="514350" indent="-514350">
              <a:buFont typeface="+mj-lt"/>
              <a:buAutoNum type="arabicPeriod"/>
            </a:pPr>
            <a:r>
              <a:rPr lang="en-US" sz="4500" dirty="0" smtClean="0"/>
              <a:t>     Elective orthopedic surgery should be postponed if the patient has a current infection (</a:t>
            </a:r>
            <a:r>
              <a:rPr lang="en-US" sz="4500" dirty="0" err="1" smtClean="0"/>
              <a:t>eg</a:t>
            </a:r>
            <a:r>
              <a:rPr lang="en-US" sz="4500" dirty="0" smtClean="0"/>
              <a:t>, urinary tract infection, sore throat) or a recent history of infection. </a:t>
            </a:r>
          </a:p>
          <a:p>
            <a:pPr marL="514350" indent="-514350">
              <a:buFont typeface="+mj-lt"/>
              <a:buAutoNum type="arabicPeriod"/>
            </a:pPr>
            <a:r>
              <a:rPr lang="en-US" sz="4500" dirty="0" smtClean="0"/>
              <a:t>     During orthopedic surgery, careful attention is paid to the surgical environment and to techniques to decrease direct bone contamination. </a:t>
            </a:r>
          </a:p>
          <a:p>
            <a:pPr marL="514350" indent="-514350">
              <a:buFont typeface="+mj-lt"/>
              <a:buAutoNum type="arabicPeriod"/>
            </a:pPr>
            <a:r>
              <a:rPr lang="en-US" sz="4500" dirty="0" smtClean="0"/>
              <a:t>     Prophylactic antibiotics, administered to achieve adequate tissue levels at the time of surgery and for 24 hours after surgery, are helpful. </a:t>
            </a:r>
          </a:p>
          <a:p>
            <a:pPr marL="514350" indent="-514350">
              <a:buFont typeface="+mj-lt"/>
              <a:buAutoNum type="arabicPeriod"/>
            </a:pPr>
            <a:r>
              <a:rPr lang="en-US" sz="4500" dirty="0" smtClean="0"/>
              <a:t>     Urinary catheters and drains are removed as soon as possible to decrease the incidence of </a:t>
            </a:r>
            <a:r>
              <a:rPr lang="en-US" sz="4500" dirty="0" err="1" smtClean="0"/>
              <a:t>hematogenous</a:t>
            </a:r>
            <a:r>
              <a:rPr lang="en-US" sz="4500" dirty="0" smtClean="0"/>
              <a:t> spread of infection.</a:t>
            </a:r>
            <a:br>
              <a:rPr lang="en-US" sz="4500" dirty="0" smtClean="0"/>
            </a:br>
            <a:endParaRPr lang="en-US" sz="4500" dirty="0" smtClean="0"/>
          </a:p>
          <a:p>
            <a:pPr marL="514350" indent="-514350">
              <a:buFont typeface="+mj-lt"/>
              <a:buAutoNum type="arabicPeriod"/>
            </a:pPr>
            <a:r>
              <a:rPr lang="en-US" sz="4500" dirty="0" smtClean="0"/>
              <a:t>     Aseptic postoperative wound care reduces the incidence of superficial infections and </a:t>
            </a:r>
            <a:r>
              <a:rPr lang="en-US" sz="4500" dirty="0" err="1" smtClean="0"/>
              <a:t>osteomyelitis</a:t>
            </a:r>
            <a:r>
              <a:rPr lang="en-US" sz="4500" dirty="0" smtClean="0"/>
              <a:t>. </a:t>
            </a:r>
          </a:p>
          <a:p>
            <a:pPr marL="514350" indent="-514350">
              <a:buFont typeface="+mj-lt"/>
              <a:buAutoNum type="arabicPeriod"/>
            </a:pPr>
            <a:r>
              <a:rPr lang="en-US" sz="4500" dirty="0" smtClean="0"/>
              <a:t>     When patients who have had joint replacement surgery undergo dental procedures or other invasive procedures (</a:t>
            </a:r>
            <a:r>
              <a:rPr lang="en-US" sz="4500" dirty="0" err="1" smtClean="0"/>
              <a:t>eg</a:t>
            </a:r>
            <a:r>
              <a:rPr lang="en-US" sz="4500" dirty="0" smtClean="0"/>
              <a:t>, </a:t>
            </a:r>
            <a:r>
              <a:rPr lang="en-US" sz="4500" dirty="0" err="1" smtClean="0"/>
              <a:t>cystoscopy</a:t>
            </a:r>
            <a:r>
              <a:rPr lang="en-US" sz="4500" dirty="0" smtClean="0"/>
              <a:t>), prophylactic antibiotics are frequently recommended.</a:t>
            </a:r>
            <a:br>
              <a:rPr lang="en-US" sz="4500" dirty="0" smtClean="0"/>
            </a:br>
            <a:r>
              <a:rPr lang="en-US" sz="4500" dirty="0" smtClean="0"/>
              <a:t/>
            </a:r>
            <a:br>
              <a:rPr lang="en-US" sz="4500" dirty="0" smtClean="0"/>
            </a:br>
            <a:endParaRPr lang="en-US" sz="4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05800" cy="1505712"/>
          </a:xfrm>
        </p:spPr>
        <p:txBody>
          <a:bodyPr>
            <a:normAutofit fontScale="90000"/>
          </a:bodyPr>
          <a:lstStyle/>
          <a:p>
            <a:r>
              <a:rPr lang="en-US" b="1" dirty="0" smtClean="0"/>
              <a:t>Medical Management</a:t>
            </a:r>
            <a:r>
              <a:rPr lang="en-US" dirty="0" smtClean="0"/>
              <a:t/>
            </a:r>
            <a:br>
              <a:rPr lang="en-US" dirty="0" smtClean="0"/>
            </a:br>
            <a:r>
              <a:rPr lang="en-US" dirty="0" smtClean="0"/>
              <a:t/>
            </a:r>
            <a:br>
              <a:rPr lang="en-US" dirty="0" smtClean="0"/>
            </a:br>
            <a:r>
              <a:rPr lang="en-US" b="1" dirty="0" smtClean="0"/>
              <a:t> </a:t>
            </a:r>
            <a:r>
              <a:rPr lang="en-US" b="1" dirty="0" smtClean="0">
                <a:solidFill>
                  <a:srgbClr val="FF0000"/>
                </a:solidFill>
              </a:rPr>
              <a:t>Medical Management</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105400"/>
          </a:xfrm>
        </p:spPr>
        <p:txBody>
          <a:bodyPr>
            <a:normAutofit/>
          </a:bodyPr>
          <a:lstStyle/>
          <a:p>
            <a:r>
              <a:rPr lang="en-US" sz="2000" dirty="0" smtClean="0"/>
              <a:t>The initial goal of therapy is to control and halt the infective process. Antibiotic therapy depends on the results of blood and wound cultures. General supportive measures (</a:t>
            </a:r>
            <a:r>
              <a:rPr lang="en-US" sz="2000" dirty="0" err="1" smtClean="0"/>
              <a:t>eg</a:t>
            </a:r>
            <a:r>
              <a:rPr lang="en-US" sz="2000" dirty="0" smtClean="0"/>
              <a:t>, hydration, diet high in vitamins and protein, correction of anemia)</a:t>
            </a:r>
            <a:br>
              <a:rPr lang="en-US" sz="2000" dirty="0" smtClean="0"/>
            </a:br>
            <a:r>
              <a:rPr lang="en-US" sz="2000" dirty="0" smtClean="0"/>
              <a:t>should be instituted. The area affected with </a:t>
            </a:r>
            <a:r>
              <a:rPr lang="en-US" sz="2000" dirty="0" err="1" smtClean="0"/>
              <a:t>osteomyelitis</a:t>
            </a:r>
            <a:r>
              <a:rPr lang="en-US" sz="2000" dirty="0" smtClean="0"/>
              <a:t> is immobilized to decrease discomfort and to prevent pathologic fracture of the weakened bone</a:t>
            </a:r>
            <a:br>
              <a:rPr lang="en-US" sz="2000" dirty="0" smtClean="0"/>
            </a:br>
            <a:r>
              <a:rPr lang="en-US" dirty="0" smtClean="0"/>
              <a:t/>
            </a:r>
            <a:br>
              <a:rPr lang="en-US" dirty="0" smtClean="0"/>
            </a:br>
            <a:endParaRPr lang="en-US" dirty="0"/>
          </a:p>
        </p:txBody>
      </p:sp>
      <p:pic>
        <p:nvPicPr>
          <p:cNvPr id="5122" name="Picture 2" descr="C:\Users\Medo\Desktop\nursing-bed.jpg"/>
          <p:cNvPicPr>
            <a:picLocks noChangeAspect="1" noChangeArrowheads="1"/>
          </p:cNvPicPr>
          <p:nvPr/>
        </p:nvPicPr>
        <p:blipFill>
          <a:blip r:embed="rId2"/>
          <a:srcRect/>
          <a:stretch>
            <a:fillRect/>
          </a:stretch>
        </p:blipFill>
        <p:spPr bwMode="auto">
          <a:xfrm>
            <a:off x="4114800" y="3581400"/>
            <a:ext cx="4286250" cy="2952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981200"/>
          </a:xfrm>
        </p:spPr>
        <p:txBody>
          <a:bodyPr>
            <a:normAutofit fontScale="90000"/>
          </a:bodyPr>
          <a:lstStyle/>
          <a:p>
            <a:r>
              <a:rPr lang="en-US" b="1" i="1" dirty="0" smtClean="0">
                <a:solidFill>
                  <a:srgbClr val="FF0000"/>
                </a:solidFill>
              </a:rPr>
              <a:t>Pharmacologic Therapy</a:t>
            </a: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304800" y="1066800"/>
            <a:ext cx="8382000" cy="5257800"/>
          </a:xfrm>
        </p:spPr>
        <p:txBody>
          <a:bodyPr>
            <a:normAutofit fontScale="77500" lnSpcReduction="20000"/>
          </a:bodyPr>
          <a:lstStyle/>
          <a:p>
            <a:r>
              <a:rPr lang="en-US" dirty="0" smtClean="0"/>
              <a:t>As soon as the culture specimens are obtained, IV antibiotic</a:t>
            </a:r>
            <a:br>
              <a:rPr lang="en-US" dirty="0" smtClean="0"/>
            </a:br>
            <a:r>
              <a:rPr lang="en-US" dirty="0" smtClean="0"/>
              <a:t>therapy begins, based on the assumption that infection results</a:t>
            </a:r>
            <a:br>
              <a:rPr lang="en-US" dirty="0" smtClean="0"/>
            </a:br>
            <a:r>
              <a:rPr lang="en-US" dirty="0" smtClean="0"/>
              <a:t>from a staphylococcal organism that is sensitive to a penicillin</a:t>
            </a:r>
            <a:br>
              <a:rPr lang="en-US" dirty="0" smtClean="0"/>
            </a:br>
            <a:r>
              <a:rPr lang="en-US" dirty="0" smtClean="0"/>
              <a:t>or cephalosporin. </a:t>
            </a:r>
          </a:p>
          <a:p>
            <a:r>
              <a:rPr lang="en-US" dirty="0" smtClean="0"/>
              <a:t>The aim is to control the infection before the blood supply to the area diminishes as a result of thrombosis. </a:t>
            </a:r>
          </a:p>
          <a:p>
            <a:r>
              <a:rPr lang="en-US" dirty="0" smtClean="0"/>
              <a:t>Around-the-clock dosing is necessary to maintain a high therapeutic blood level of the antibiotic.</a:t>
            </a:r>
          </a:p>
          <a:p>
            <a:r>
              <a:rPr lang="en-US" dirty="0" smtClean="0"/>
              <a:t> After results of the culture and sensitivity studies are known, an antibiotic to which the causative organism is sensitive is prescribed. </a:t>
            </a:r>
          </a:p>
          <a:p>
            <a:r>
              <a:rPr lang="en-US" dirty="0" smtClean="0"/>
              <a:t>IV antibiotic therapy continues for 3 to 6 weeks. </a:t>
            </a:r>
          </a:p>
          <a:p>
            <a:r>
              <a:rPr lang="en-US" dirty="0" smtClean="0"/>
              <a:t>After the infection appears to be controlled, the antibiotic may be administered orally for up to 3 months?.</a:t>
            </a:r>
          </a:p>
          <a:p>
            <a:r>
              <a:rPr lang="en-US" dirty="0" smtClean="0"/>
              <a:t> To enhance absorption of the orally administered medication, antibiotics should not be administered with food</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en-US" b="1" i="1" dirty="0" smtClean="0">
                <a:solidFill>
                  <a:srgbClr val="FF0000"/>
                </a:solidFill>
              </a:rPr>
              <a:t>Surgical Management</a:t>
            </a: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304800" y="990600"/>
            <a:ext cx="8382000" cy="5334000"/>
          </a:xfrm>
        </p:spPr>
        <p:txBody>
          <a:bodyPr>
            <a:noAutofit/>
          </a:bodyPr>
          <a:lstStyle/>
          <a:p>
            <a:r>
              <a:rPr lang="en-US" sz="1400" dirty="0" smtClean="0"/>
              <a:t>If the infection is chronic and does not respond to antibiotic therapy, surgical </a:t>
            </a:r>
            <a:r>
              <a:rPr lang="en-US" sz="1400" dirty="0" err="1" smtClean="0"/>
              <a:t>débridement</a:t>
            </a:r>
            <a:r>
              <a:rPr lang="en-US" sz="1400" dirty="0" smtClean="0"/>
              <a:t> is indicated. The infected bone is surgically exposed, the purulent and necrotic material is removed, and the area is irrigated with sterile saline solution. </a:t>
            </a:r>
          </a:p>
          <a:p>
            <a:r>
              <a:rPr lang="en-US" sz="1400" dirty="0" smtClean="0"/>
              <a:t>Antibiotic-impregnated beads may be placed in the wound for direct application of antibiotics for</a:t>
            </a:r>
            <a:br>
              <a:rPr lang="en-US" sz="1400" dirty="0" smtClean="0"/>
            </a:br>
            <a:r>
              <a:rPr lang="en-US" sz="1400" dirty="0" smtClean="0"/>
              <a:t>2 to 4 weeks .IV antibiotic therapy is continued.</a:t>
            </a:r>
            <a:br>
              <a:rPr lang="en-US" sz="1400" dirty="0" smtClean="0"/>
            </a:br>
            <a:r>
              <a:rPr lang="en-US" sz="1400" dirty="0" smtClean="0"/>
              <a:t>In chronic </a:t>
            </a:r>
            <a:r>
              <a:rPr lang="en-US" sz="1400" dirty="0" err="1" smtClean="0"/>
              <a:t>osteomyelitis</a:t>
            </a:r>
            <a:r>
              <a:rPr lang="en-US" sz="1400" dirty="0" smtClean="0"/>
              <a:t>, antibiotics  are adjunctive therapy to surgical </a:t>
            </a:r>
            <a:r>
              <a:rPr lang="en-US" sz="1400" dirty="0" err="1" smtClean="0"/>
              <a:t>débridement</a:t>
            </a:r>
            <a:r>
              <a:rPr lang="en-US" sz="1400" dirty="0" smtClean="0"/>
              <a:t>. A </a:t>
            </a:r>
            <a:r>
              <a:rPr lang="en-US" sz="1400" dirty="0" err="1" smtClean="0"/>
              <a:t>sequestrectomy</a:t>
            </a:r>
            <a:r>
              <a:rPr lang="en-US" sz="1400" dirty="0" smtClean="0"/>
              <a:t> (removal of enough </a:t>
            </a:r>
            <a:r>
              <a:rPr lang="en-US" sz="1400" dirty="0" err="1" smtClean="0"/>
              <a:t>involucrum</a:t>
            </a:r>
            <a:r>
              <a:rPr lang="en-US" sz="1400" dirty="0" smtClean="0"/>
              <a:t> to enable the surgeon to remove the </a:t>
            </a:r>
            <a:r>
              <a:rPr lang="en-US" sz="1400" dirty="0" err="1" smtClean="0"/>
              <a:t>sequestrum</a:t>
            </a:r>
            <a:r>
              <a:rPr lang="en-US" sz="1400" dirty="0" smtClean="0"/>
              <a:t>) is performed.</a:t>
            </a:r>
          </a:p>
          <a:p>
            <a:r>
              <a:rPr lang="en-US" sz="1400" dirty="0" smtClean="0"/>
              <a:t>All dead, infected bone and cartilage must be removed before permanent healing can occur. A closed suction irrigation system may be used to remove debris. Wound irrigation using sterile physiologic saline solution may be performed for 7 to 8 days.</a:t>
            </a:r>
            <a:br>
              <a:rPr lang="en-US" sz="1400" dirty="0" smtClean="0"/>
            </a:br>
            <a:r>
              <a:rPr lang="en-US" sz="1400" dirty="0" smtClean="0"/>
              <a:t>The wound is either closed tightly to obliterate the dead space or packed and closed later by granulation or possibly by grafting. The </a:t>
            </a:r>
            <a:r>
              <a:rPr lang="en-US" sz="1400" dirty="0" err="1" smtClean="0"/>
              <a:t>débrided</a:t>
            </a:r>
            <a:r>
              <a:rPr lang="en-US" sz="1400" dirty="0" smtClean="0"/>
              <a:t> cavity may be packed with </a:t>
            </a:r>
            <a:r>
              <a:rPr lang="en-US" sz="1400" dirty="0" err="1" smtClean="0"/>
              <a:t>cancellous</a:t>
            </a:r>
            <a:r>
              <a:rPr lang="en-US" sz="1400" dirty="0" smtClean="0"/>
              <a:t> bone graft to stimulate healing. </a:t>
            </a:r>
          </a:p>
          <a:p>
            <a:r>
              <a:rPr lang="en-US" sz="1400" dirty="0" smtClean="0"/>
              <a:t>With a large defect, the cavity may be filled with a </a:t>
            </a:r>
            <a:r>
              <a:rPr lang="en-US" sz="1400" dirty="0" err="1" smtClean="0"/>
              <a:t>vascularized</a:t>
            </a:r>
            <a:r>
              <a:rPr lang="en-US" sz="1400" dirty="0" smtClean="0"/>
              <a:t> bone transfer or muscle flap (in which a muscle is moved from an adjacent area with blood supply intact). These microsurgery techniques enhance blood supply. These surgical procedures may be staged over time to ensure healing. Because</a:t>
            </a:r>
            <a:br>
              <a:rPr lang="en-US" sz="1400" dirty="0" smtClean="0"/>
            </a:br>
            <a:r>
              <a:rPr lang="en-US" sz="1400" dirty="0" smtClean="0"/>
              <a:t>surgical </a:t>
            </a:r>
            <a:r>
              <a:rPr lang="en-US" sz="1400" dirty="0" err="1" smtClean="0"/>
              <a:t>débridement</a:t>
            </a:r>
            <a:r>
              <a:rPr lang="en-US" sz="1400" dirty="0" smtClean="0"/>
              <a:t> weakens the bone, internal fixation or external supportive devices may be needed to stabilize or support the bone to prevent pathologic fracture .</a:t>
            </a:r>
            <a:br>
              <a:rPr lang="en-US" sz="1400" dirty="0" smtClean="0"/>
            </a:br>
            <a:r>
              <a:rPr lang="en-US" sz="1400" dirty="0" smtClean="0"/>
              <a:t/>
            </a:r>
            <a:br>
              <a:rPr lang="en-US" sz="1400" dirty="0" smtClean="0"/>
            </a:br>
            <a:endParaRPr lang="en-US" sz="1400" dirty="0"/>
          </a:p>
        </p:txBody>
      </p:sp>
      <p:pic>
        <p:nvPicPr>
          <p:cNvPr id="6146" name="Picture 2" descr="C:\Users\Medo\Desktop\imagesFX6RF2DS.jpg"/>
          <p:cNvPicPr>
            <a:picLocks noChangeAspect="1" noChangeArrowheads="1"/>
          </p:cNvPicPr>
          <p:nvPr/>
        </p:nvPicPr>
        <p:blipFill>
          <a:blip r:embed="rId2"/>
          <a:srcRect/>
          <a:stretch>
            <a:fillRect/>
          </a:stretch>
        </p:blipFill>
        <p:spPr bwMode="auto">
          <a:xfrm>
            <a:off x="7015163" y="4939540"/>
            <a:ext cx="1366837" cy="18247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8112"/>
          </a:xfrm>
        </p:spPr>
        <p:txBody>
          <a:bodyPr>
            <a:normAutofit fontScale="90000"/>
          </a:bodyPr>
          <a:lstStyle/>
          <a:p>
            <a:r>
              <a:rPr lang="en-US" b="1" dirty="0" smtClean="0">
                <a:solidFill>
                  <a:srgbClr val="FF0000"/>
                </a:solidFill>
              </a:rPr>
              <a:t>Nursing Interventions</a:t>
            </a:r>
            <a:r>
              <a:rPr lang="en-US" dirty="0" smtClean="0">
                <a:solidFill>
                  <a:srgbClr val="FF0000"/>
                </a:solidFill>
              </a:rPr>
              <a:t/>
            </a:r>
            <a:br>
              <a:rPr lang="en-US" dirty="0" smtClean="0">
                <a:solidFill>
                  <a:srgbClr val="FF0000"/>
                </a:solidFill>
              </a:rPr>
            </a:b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marL="514350" indent="-514350">
              <a:buAutoNum type="arabicPeriod"/>
            </a:pPr>
            <a:r>
              <a:rPr lang="en-US" b="1" i="1" dirty="0" smtClean="0">
                <a:solidFill>
                  <a:srgbClr val="FF0000"/>
                </a:solidFill>
              </a:rPr>
              <a:t>Relieving Pain</a:t>
            </a:r>
            <a:r>
              <a:rPr lang="en-US" b="1" dirty="0" smtClean="0"/>
              <a:t/>
            </a:r>
            <a:br>
              <a:rPr lang="en-US" b="1" dirty="0" smtClean="0"/>
            </a:br>
            <a:endParaRPr lang="en-US" b="1" dirty="0" smtClean="0"/>
          </a:p>
          <a:p>
            <a:pPr marL="514350" indent="-514350"/>
            <a:r>
              <a:rPr lang="en-US" sz="1800" b="1" dirty="0" smtClean="0"/>
              <a:t>The affected part may be immobilized with a splint to decrease pain and muscle spasm. </a:t>
            </a:r>
          </a:p>
          <a:p>
            <a:r>
              <a:rPr lang="en-US" sz="1800" b="1" dirty="0" smtClean="0"/>
              <a:t>    The nurse monitors the neurovascular status of the affected extremity. </a:t>
            </a:r>
          </a:p>
          <a:p>
            <a:r>
              <a:rPr lang="en-US" sz="1800" b="1" dirty="0" smtClean="0"/>
              <a:t>    The wounds are frequently  very painful, and the  extremity must be handled with great care and gentleness. </a:t>
            </a:r>
          </a:p>
          <a:p>
            <a:r>
              <a:rPr lang="en-US" sz="1800" b="1" dirty="0" smtClean="0"/>
              <a:t>    Elevation reduces swelling and associated discomfort. </a:t>
            </a:r>
          </a:p>
          <a:p>
            <a:r>
              <a:rPr lang="en-US" sz="1800" b="1" dirty="0" smtClean="0"/>
              <a:t>Pain is controlled with prescribed analgesic agents and other pain-reducing techniques.</a:t>
            </a:r>
            <a:br>
              <a:rPr lang="en-US" sz="1800" b="1" dirty="0" smtClean="0"/>
            </a:br>
            <a:r>
              <a:rPr lang="en-US" sz="1800" b="1" dirty="0" smtClean="0"/>
              <a:t/>
            </a:r>
            <a:br>
              <a:rPr lang="en-US" sz="1800" b="1" dirty="0" smtClean="0"/>
            </a:br>
            <a:endParaRPr lang="en-US" sz="1800" dirty="0"/>
          </a:p>
        </p:txBody>
      </p:sp>
      <p:pic>
        <p:nvPicPr>
          <p:cNvPr id="7170" name="Picture 2" descr="C:\Users\Medo\Desktop\Osteomyelitis.jpg"/>
          <p:cNvPicPr>
            <a:picLocks noChangeAspect="1" noChangeArrowheads="1"/>
          </p:cNvPicPr>
          <p:nvPr/>
        </p:nvPicPr>
        <p:blipFill>
          <a:blip r:embed="rId2"/>
          <a:srcRect/>
          <a:stretch>
            <a:fillRect/>
          </a:stretch>
        </p:blipFill>
        <p:spPr bwMode="auto">
          <a:xfrm>
            <a:off x="5257800" y="4529138"/>
            <a:ext cx="3493293" cy="23288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638800"/>
          </a:xfrm>
        </p:spPr>
        <p:txBody>
          <a:bodyPr>
            <a:normAutofit/>
          </a:bodyPr>
          <a:lstStyle/>
          <a:p>
            <a:pPr>
              <a:buNone/>
            </a:pPr>
            <a:r>
              <a:rPr lang="en-US" dirty="0" smtClean="0">
                <a:solidFill>
                  <a:srgbClr val="FF0000"/>
                </a:solidFill>
              </a:rPr>
              <a:t>2.</a:t>
            </a:r>
            <a:r>
              <a:rPr lang="en-US" b="1" i="1" dirty="0" smtClean="0">
                <a:solidFill>
                  <a:srgbClr val="FF0000"/>
                </a:solidFill>
              </a:rPr>
              <a:t> Improving Physical Mobility</a:t>
            </a:r>
          </a:p>
          <a:p>
            <a:r>
              <a:rPr lang="en-US" sz="2000" b="1" dirty="0" smtClean="0"/>
              <a:t>Treatment regimens restrict activity. </a:t>
            </a:r>
          </a:p>
          <a:p>
            <a:r>
              <a:rPr lang="en-US" sz="2000" b="1" dirty="0" smtClean="0"/>
              <a:t>The bone is weakened by the infective process and must be protected by immobilization devices and by avoidance of stress on the bone.</a:t>
            </a:r>
          </a:p>
          <a:p>
            <a:r>
              <a:rPr lang="en-US" sz="2000" b="1" dirty="0" smtClean="0"/>
              <a:t> The patient must understand the rationale for the activity restrictions. </a:t>
            </a:r>
          </a:p>
          <a:p>
            <a:r>
              <a:rPr lang="en-US" sz="2000" b="1" dirty="0" smtClean="0"/>
              <a:t>The joints above and below the affected part should be gently moved through their range of motion. </a:t>
            </a:r>
          </a:p>
          <a:p>
            <a:r>
              <a:rPr lang="en-US" sz="2000" b="1" dirty="0" smtClean="0"/>
              <a:t>The nurse encourages full participation in ADLs within the physical limitations to promote general well-being.</a:t>
            </a:r>
            <a:br>
              <a:rPr lang="en-US" sz="2000" b="1" dirty="0" smtClean="0"/>
            </a:br>
            <a:r>
              <a:rPr lang="en-US" sz="2000" b="1" dirty="0" smtClean="0"/>
              <a:t/>
            </a:r>
            <a:br>
              <a:rPr lang="en-US" sz="2000" b="1" dirty="0" smtClean="0"/>
            </a:b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7620000"/>
          </a:xfrm>
        </p:spPr>
        <p:txBody>
          <a:bodyPr>
            <a:normAutofit fontScale="32500" lnSpcReduction="20000"/>
          </a:bodyPr>
          <a:lstStyle/>
          <a:p>
            <a:pPr>
              <a:buNone/>
            </a:pPr>
            <a:r>
              <a:rPr lang="en-US" sz="8000" b="1" i="1" dirty="0" smtClean="0">
                <a:solidFill>
                  <a:srgbClr val="FF0000"/>
                </a:solidFill>
              </a:rPr>
              <a:t>3.Controlling the Infectious Process</a:t>
            </a:r>
          </a:p>
          <a:p>
            <a:pPr>
              <a:buNone/>
            </a:pPr>
            <a:r>
              <a:rPr lang="en-US" sz="8000" dirty="0" smtClean="0"/>
              <a:t>     </a:t>
            </a:r>
          </a:p>
          <a:p>
            <a:r>
              <a:rPr lang="en-US" sz="5500" dirty="0" smtClean="0"/>
              <a:t>The nurse monitors the patient’s response to antibiotic therapy and observes the IV access site for evidence of phlebitis, infection, or infiltration. </a:t>
            </a:r>
          </a:p>
          <a:p>
            <a:r>
              <a:rPr lang="en-US" sz="5500" dirty="0" smtClean="0"/>
              <a:t>With long-term, intensive antibiotic therapy, the nurse monitors the patient for</a:t>
            </a:r>
            <a:br>
              <a:rPr lang="en-US" sz="5500" dirty="0" smtClean="0"/>
            </a:br>
            <a:r>
              <a:rPr lang="en-US" sz="5500" dirty="0" smtClean="0"/>
              <a:t>signs of </a:t>
            </a:r>
            <a:r>
              <a:rPr lang="en-US" sz="5500" dirty="0" err="1" smtClean="0"/>
              <a:t>superinfection</a:t>
            </a:r>
            <a:r>
              <a:rPr lang="en-US" sz="5500" dirty="0" smtClean="0"/>
              <a:t> (</a:t>
            </a:r>
            <a:r>
              <a:rPr lang="en-US" sz="5500" dirty="0" err="1" smtClean="0"/>
              <a:t>eg</a:t>
            </a:r>
            <a:r>
              <a:rPr lang="en-US" sz="5500" dirty="0" smtClean="0"/>
              <a:t>, oral or vaginal </a:t>
            </a:r>
            <a:r>
              <a:rPr lang="en-US" sz="5500" dirty="0" err="1" smtClean="0"/>
              <a:t>candidiasis</a:t>
            </a:r>
            <a:r>
              <a:rPr lang="en-US" sz="5500" dirty="0" smtClean="0"/>
              <a:t>, loose or foul-smelling stools).</a:t>
            </a:r>
          </a:p>
          <a:p>
            <a:r>
              <a:rPr lang="en-US" sz="5500" dirty="0" smtClean="0"/>
              <a:t>If surgery is necessary, the nurse takes measures to ensure adequate circulation to the affected area (wound suction to prevent fluid accumulation, elevation of the area to promote venous drainage, avoidance of pressure on the grafted</a:t>
            </a:r>
            <a:br>
              <a:rPr lang="en-US" sz="5500" dirty="0" smtClean="0"/>
            </a:br>
            <a:r>
              <a:rPr lang="en-US" sz="5500" dirty="0" smtClean="0"/>
              <a:t>area), to maintain needed immobility, and to ensure the patient’s adherence to weight-bearing restrictions. </a:t>
            </a:r>
          </a:p>
          <a:p>
            <a:r>
              <a:rPr lang="en-US" sz="5500" dirty="0" smtClean="0"/>
              <a:t>The nurse changes dressings using aseptic technique to promote healing and to prevent cross-contamination.</a:t>
            </a:r>
          </a:p>
          <a:p>
            <a:r>
              <a:rPr lang="en-US" sz="5500" dirty="0" smtClean="0"/>
              <a:t>The nurse continues to monitor the general health and nutrition of the patient. A diet high in protein promotes a positive nitrogen balance and healing. The nurse encourages adequate hydration as well</a:t>
            </a:r>
            <a:br>
              <a:rPr lang="en-US" sz="5500" dirty="0" smtClean="0"/>
            </a:br>
            <a:r>
              <a:rPr lang="en-US" sz="5500" dirty="0" smtClean="0"/>
              <a:t/>
            </a:r>
            <a:br>
              <a:rPr lang="en-US" sz="5500" dirty="0" smtClean="0"/>
            </a:br>
            <a:r>
              <a:rPr lang="en-US" sz="5500" dirty="0" smtClean="0"/>
              <a:t> </a:t>
            </a:r>
            <a:br>
              <a:rPr lang="en-US" sz="5500" dirty="0" smtClean="0"/>
            </a:br>
            <a:r>
              <a:rPr lang="en-US" dirty="0" smtClean="0"/>
              <a:t/>
            </a:r>
            <a:br>
              <a:rPr lang="en-US" dirty="0" smtClean="0"/>
            </a:br>
            <a:endParaRPr lang="en-US" b="1" i="1" dirty="0" smtClean="0">
              <a:solidFill>
                <a:srgbClr val="FF0000"/>
              </a:solidFill>
            </a:endParaRPr>
          </a:p>
          <a:p>
            <a:pPr>
              <a:buNone/>
            </a:pPr>
            <a:endParaRPr lang="en-US" b="1" i="1" dirty="0" smtClean="0">
              <a:solidFill>
                <a:srgbClr val="FF0000"/>
              </a:solidFill>
            </a:endParaRPr>
          </a:p>
          <a:p>
            <a:pPr>
              <a:buNone/>
            </a:pPr>
            <a:endParaRPr lang="en-US" b="1" i="1" dirty="0" smtClean="0">
              <a:solidFill>
                <a:srgbClr val="FF0000"/>
              </a:solidFill>
            </a:endParaRPr>
          </a:p>
          <a:p>
            <a:pPr>
              <a:buNone/>
            </a:pPr>
            <a:endParaRPr lang="en-US" b="1" i="1" dirty="0" smtClean="0">
              <a:solidFill>
                <a:srgbClr val="FF0000"/>
              </a:solidFill>
            </a:endParaRPr>
          </a:p>
          <a:p>
            <a:pPr>
              <a:buNone/>
            </a:pPr>
            <a:endParaRPr lang="en-US" b="1" i="1" dirty="0" smtClean="0">
              <a:solidFill>
                <a:srgbClr val="FF0000"/>
              </a:solidFill>
            </a:endParaRPr>
          </a:p>
          <a:p>
            <a:pPr>
              <a:buNone/>
            </a:pPr>
            <a:endParaRPr lang="en-US" b="1" i="1" dirty="0" smtClean="0">
              <a:solidFill>
                <a:srgbClr val="FF0000"/>
              </a:solidFill>
            </a:endParaRPr>
          </a:p>
          <a:p>
            <a:pPr>
              <a:buNone/>
            </a:pPr>
            <a:r>
              <a:rPr lang="en-US" b="1" dirty="0" smtClean="0"/>
              <a:t/>
            </a:r>
            <a:br>
              <a:rPr lang="en-US" b="1" dirty="0" smtClean="0"/>
            </a:b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943600"/>
          </a:xfrm>
        </p:spPr>
        <p:txBody>
          <a:bodyPr>
            <a:normAutofit fontScale="77500" lnSpcReduction="20000"/>
          </a:bodyPr>
          <a:lstStyle/>
          <a:p>
            <a:pPr>
              <a:buNone/>
            </a:pPr>
            <a:r>
              <a:rPr lang="en-US" sz="3300" b="1" i="1" dirty="0" smtClean="0">
                <a:solidFill>
                  <a:srgbClr val="FF0000"/>
                </a:solidFill>
              </a:rPr>
              <a:t>4. Promoting Home and Community-Based Care</a:t>
            </a:r>
          </a:p>
          <a:p>
            <a:pPr>
              <a:buNone/>
            </a:pPr>
            <a:r>
              <a:rPr lang="en-US" b="1" dirty="0" smtClean="0"/>
              <a:t/>
            </a:r>
            <a:br>
              <a:rPr lang="en-US" b="1" dirty="0" smtClean="0"/>
            </a:br>
            <a:r>
              <a:rPr lang="en-US" b="1" dirty="0" smtClean="0">
                <a:solidFill>
                  <a:srgbClr val="FF0000"/>
                </a:solidFill>
              </a:rPr>
              <a:t>A.TEACHING PATIENTS SELF-CARE. </a:t>
            </a:r>
          </a:p>
          <a:p>
            <a:r>
              <a:rPr lang="en-US" b="1" dirty="0" smtClean="0"/>
              <a:t> The patient and family are taught about the importance of strictly adhering to the therapeutic regimen of antibiotics and preventing falls or other injuries that could result in bone fracture. They need</a:t>
            </a:r>
            <a:br>
              <a:rPr lang="en-US" b="1" dirty="0" smtClean="0"/>
            </a:br>
            <a:r>
              <a:rPr lang="en-US" b="1" dirty="0" smtClean="0"/>
              <a:t>to learn to maintain and manage the IV access and IV administration equipment in the home. Teaching includes</a:t>
            </a:r>
            <a:br>
              <a:rPr lang="en-US" b="1" dirty="0" smtClean="0"/>
            </a:br>
            <a:r>
              <a:rPr lang="en-US" b="1" dirty="0" smtClean="0"/>
              <a:t>medication name, dosage, frequency, administration rate,</a:t>
            </a:r>
            <a:br>
              <a:rPr lang="en-US" b="1" dirty="0" smtClean="0"/>
            </a:br>
            <a:r>
              <a:rPr lang="en-US" b="1" dirty="0" smtClean="0"/>
              <a:t>safe storage and handling, adverse reactions, and necessary</a:t>
            </a:r>
            <a:br>
              <a:rPr lang="en-US" b="1" dirty="0" smtClean="0"/>
            </a:br>
            <a:r>
              <a:rPr lang="en-US" b="1" dirty="0" smtClean="0"/>
              <a:t>laboratory monitoring. </a:t>
            </a:r>
          </a:p>
          <a:p>
            <a:r>
              <a:rPr lang="en-US" b="1" dirty="0" smtClean="0"/>
              <a:t>In addition, aseptic dressing and warm compress techniques are taught.</a:t>
            </a:r>
          </a:p>
          <a:p>
            <a:r>
              <a:rPr lang="en-US" b="1" dirty="0" smtClean="0"/>
              <a:t>The nurse carefully monitors the patient for the development of additional sites that are painful or sudden increases in body temperature.</a:t>
            </a:r>
          </a:p>
          <a:p>
            <a:r>
              <a:rPr lang="en-US" b="1" dirty="0" smtClean="0"/>
              <a:t> The nurse instructs the </a:t>
            </a:r>
            <a:r>
              <a:rPr lang="en-US" b="1" dirty="0" err="1" smtClean="0"/>
              <a:t>patientand</a:t>
            </a:r>
            <a:r>
              <a:rPr lang="en-US" b="1" dirty="0" smtClean="0"/>
              <a:t> family to observe for and report elevated temperature, drainage, odor, signs of increased inflammation, adverse reactions, and signs of </a:t>
            </a:r>
            <a:r>
              <a:rPr lang="en-US" b="1" dirty="0" err="1" smtClean="0"/>
              <a:t>superinfection</a:t>
            </a:r>
            <a:r>
              <a:rPr lang="en-US" b="1" dirty="0" smtClean="0"/>
              <a:t>.</a:t>
            </a:r>
            <a:br>
              <a:rPr lang="en-US" b="1" dirty="0" smtClean="0"/>
            </a:br>
            <a:r>
              <a:rPr lang="en-US" b="1" dirty="0" smtClean="0"/>
              <a:t/>
            </a:r>
            <a:br>
              <a:rPr lang="en-US" b="1"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715000"/>
          </a:xfrm>
        </p:spPr>
        <p:txBody>
          <a:bodyPr>
            <a:normAutofit fontScale="77500" lnSpcReduction="20000"/>
          </a:bodyPr>
          <a:lstStyle/>
          <a:p>
            <a:pPr>
              <a:buNone/>
            </a:pPr>
            <a:r>
              <a:rPr lang="en-US" dirty="0" smtClean="0">
                <a:solidFill>
                  <a:srgbClr val="FF0000"/>
                </a:solidFill>
              </a:rPr>
              <a:t>B.</a:t>
            </a:r>
            <a:r>
              <a:rPr lang="en-US" b="1" dirty="0" smtClean="0">
                <a:solidFill>
                  <a:srgbClr val="FF0000"/>
                </a:solidFill>
              </a:rPr>
              <a:t> CONTINUING CARE</a:t>
            </a:r>
          </a:p>
          <a:p>
            <a:r>
              <a:rPr lang="en-US" dirty="0" smtClean="0"/>
              <a:t>The home care environment needs to be conducive to the promotion of health and to the requirements of the therapeutic regimen.</a:t>
            </a:r>
          </a:p>
          <a:p>
            <a:r>
              <a:rPr lang="en-US" dirty="0" smtClean="0"/>
              <a:t>If warranted, the nurse completes a home assessment to</a:t>
            </a:r>
            <a:br>
              <a:rPr lang="en-US" dirty="0" smtClean="0"/>
            </a:br>
            <a:r>
              <a:rPr lang="en-US" dirty="0" smtClean="0"/>
              <a:t>determine the patient’s and family’s abilities regarding continuation of the therapeutic regimen. If the patient’s support</a:t>
            </a:r>
            <a:br>
              <a:rPr lang="en-US" dirty="0" smtClean="0"/>
            </a:br>
            <a:r>
              <a:rPr lang="en-US" dirty="0" smtClean="0"/>
              <a:t>system is questionable or if the patient lives alone, a home</a:t>
            </a:r>
            <a:br>
              <a:rPr lang="en-US" dirty="0" smtClean="0"/>
            </a:br>
            <a:r>
              <a:rPr lang="en-US" dirty="0" smtClean="0"/>
              <a:t>care nurse may be needed to assist with IV administration of</a:t>
            </a:r>
            <a:br>
              <a:rPr lang="en-US" dirty="0" smtClean="0"/>
            </a:br>
            <a:r>
              <a:rPr lang="en-US" dirty="0" smtClean="0"/>
              <a:t>the antibiotics. </a:t>
            </a:r>
          </a:p>
          <a:p>
            <a:r>
              <a:rPr lang="en-US" dirty="0" smtClean="0"/>
              <a:t>The nurse monitors the patient for response to the treatment, signs and symptoms of </a:t>
            </a:r>
            <a:r>
              <a:rPr lang="en-US" dirty="0" err="1" smtClean="0"/>
              <a:t>superinfections</a:t>
            </a:r>
            <a:r>
              <a:rPr lang="en-US" dirty="0" smtClean="0"/>
              <a:t>, and adverse drug reactions. The nurse stresses the importance of follow-up health care appointments and recommends age appropriate health screening </a:t>
            </a:r>
            <a:br>
              <a:rPr lang="en-US" dirty="0" smtClean="0"/>
            </a:br>
            <a:r>
              <a:rPr lang="en-US" dirty="0" smtClean="0"/>
              <a:t/>
            </a:r>
            <a:br>
              <a:rPr lang="en-US" dirty="0" smtClean="0"/>
            </a:br>
            <a:endParaRPr lang="en-US" b="1" dirty="0" smtClean="0">
              <a:solidFill>
                <a:srgbClr val="FF0000"/>
              </a:solidFill>
            </a:endParaRPr>
          </a:p>
          <a:p>
            <a:pPr>
              <a:buNone/>
            </a:pPr>
            <a:r>
              <a:rPr lang="en-US" dirty="0" smtClean="0"/>
              <a:t/>
            </a:r>
            <a:br>
              <a:rPr lang="en-US" dirty="0" smtClean="0"/>
            </a:br>
            <a:r>
              <a:rPr lang="en-US" dirty="0" smtClean="0"/>
              <a:t/>
            </a:r>
            <a:br>
              <a:rPr lang="en-US" dirty="0" smtClean="0"/>
            </a:br>
            <a:r>
              <a:rPr lang="en-US" dirty="0" smtClean="0">
                <a:solidFill>
                  <a:srgbClr val="FF0000"/>
                </a:solidFill>
              </a:rPr>
              <a:t>SEPTIC </a:t>
            </a:r>
            <a:r>
              <a:rPr lang="en-US" smtClean="0">
                <a:solidFill>
                  <a:srgbClr val="FF0000"/>
                </a:solidFill>
              </a:rPr>
              <a:t>ARTHRITIS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2667000"/>
          </a:xfrm>
        </p:spPr>
        <p:txBody>
          <a:bodyPr>
            <a:normAutofit fontScale="90000"/>
          </a:bodyPr>
          <a:lstStyle/>
          <a:p>
            <a:r>
              <a:rPr lang="en-US" b="1" i="1" dirty="0" smtClean="0"/>
              <a:t>Musculoskeletal Infections</a:t>
            </a:r>
            <a:r>
              <a:rPr lang="en-US" b="1" dirty="0" smtClean="0"/>
              <a:t/>
            </a:r>
            <a:br>
              <a:rPr lang="en-US" b="1" dirty="0" smtClean="0"/>
            </a:br>
            <a:r>
              <a:rPr lang="en-US" sz="4000" b="1" dirty="0" smtClean="0"/>
              <a:t>OSTEOMYELITIS</a:t>
            </a: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381000" y="1219200"/>
            <a:ext cx="8305800" cy="5105400"/>
          </a:xfrm>
        </p:spPr>
        <p:txBody>
          <a:bodyPr>
            <a:normAutofit/>
          </a:bodyPr>
          <a:lstStyle/>
          <a:p>
            <a:pPr>
              <a:buNone/>
            </a:pPr>
            <a:r>
              <a:rPr lang="en-US" sz="1600" dirty="0" err="1" smtClean="0"/>
              <a:t>Osteomyelitis</a:t>
            </a:r>
            <a:r>
              <a:rPr lang="en-US" sz="1600" dirty="0" smtClean="0"/>
              <a:t> is an infection of the bone that results in inflammation, necrosis, and formation of new bone </a:t>
            </a:r>
            <a:endParaRPr lang="ar-IQ" sz="1600" dirty="0" smtClean="0"/>
          </a:p>
          <a:p>
            <a:pPr marL="514350" indent="-514350">
              <a:buNone/>
            </a:pPr>
            <a:r>
              <a:rPr lang="en-US" sz="1600" dirty="0" err="1" smtClean="0"/>
              <a:t>Osteomyelitis</a:t>
            </a:r>
            <a:r>
              <a:rPr lang="en-US" sz="1600" dirty="0" smtClean="0"/>
              <a:t> is classified as:</a:t>
            </a:r>
            <a:br>
              <a:rPr lang="en-US" sz="1600" dirty="0" smtClean="0"/>
            </a:br>
            <a:r>
              <a:rPr lang="en-US" sz="1600" dirty="0" smtClean="0"/>
              <a:t>1.Hematogenous </a:t>
            </a:r>
            <a:r>
              <a:rPr lang="en-US" sz="1600" dirty="0" err="1" smtClean="0"/>
              <a:t>osteomyelitis</a:t>
            </a:r>
            <a:r>
              <a:rPr lang="en-US" sz="1600" dirty="0" smtClean="0"/>
              <a:t> (</a:t>
            </a:r>
            <a:r>
              <a:rPr lang="en-US" sz="1600" dirty="0" err="1" smtClean="0"/>
              <a:t>ie</a:t>
            </a:r>
            <a:r>
              <a:rPr lang="en-US" sz="1600" dirty="0" smtClean="0"/>
              <a:t>, due to </a:t>
            </a:r>
            <a:r>
              <a:rPr lang="en-US" sz="1600" dirty="0" err="1" smtClean="0"/>
              <a:t>bloodborne</a:t>
            </a:r>
            <a:r>
              <a:rPr lang="en-US" sz="1600" dirty="0" smtClean="0"/>
              <a:t/>
            </a:r>
            <a:br>
              <a:rPr lang="en-US" sz="1600" dirty="0" smtClean="0"/>
            </a:br>
            <a:r>
              <a:rPr lang="en-US" sz="1600" dirty="0" smtClean="0"/>
              <a:t>spread of infection)</a:t>
            </a:r>
            <a:br>
              <a:rPr lang="en-US" sz="1600" dirty="0" smtClean="0"/>
            </a:br>
            <a:r>
              <a:rPr lang="en-US" sz="1600" dirty="0" smtClean="0"/>
              <a:t>2.Contiguous-focus </a:t>
            </a:r>
            <a:r>
              <a:rPr lang="en-US" sz="1600" dirty="0" err="1" smtClean="0"/>
              <a:t>osteomyelitis</a:t>
            </a:r>
            <a:r>
              <a:rPr lang="en-US" sz="1600" dirty="0" smtClean="0"/>
              <a:t>, from contamination</a:t>
            </a:r>
            <a:br>
              <a:rPr lang="en-US" sz="1600" dirty="0" smtClean="0"/>
            </a:br>
            <a:r>
              <a:rPr lang="en-US" sz="1600" dirty="0" smtClean="0"/>
              <a:t>from bone surgery, open fracture, or traumatic injury</a:t>
            </a:r>
            <a:br>
              <a:rPr lang="en-US" sz="1600" dirty="0" smtClean="0"/>
            </a:br>
            <a:r>
              <a:rPr lang="en-US" sz="1600" dirty="0" smtClean="0"/>
              <a:t>(</a:t>
            </a:r>
            <a:r>
              <a:rPr lang="en-US" sz="1600" dirty="0" err="1" smtClean="0"/>
              <a:t>eg</a:t>
            </a:r>
            <a:r>
              <a:rPr lang="en-US" sz="1600" dirty="0" smtClean="0"/>
              <a:t>, gunshot wound)</a:t>
            </a:r>
            <a:br>
              <a:rPr lang="en-US" sz="1600" dirty="0" smtClean="0"/>
            </a:br>
            <a:r>
              <a:rPr lang="en-US" sz="1600" dirty="0" smtClean="0"/>
              <a:t>3.Osteomyelitis with vascular insufficiency, seen most</a:t>
            </a:r>
            <a:br>
              <a:rPr lang="en-US" sz="1600" dirty="0" smtClean="0"/>
            </a:br>
            <a:r>
              <a:rPr lang="en-US" sz="1600" dirty="0" smtClean="0"/>
              <a:t>commonly among patients with diabetes and peripheral vascular disease, most commonly affecting the feet </a:t>
            </a:r>
            <a:br>
              <a:rPr lang="en-US" sz="1600" dirty="0" smtClean="0"/>
            </a:br>
            <a:endParaRPr lang="en-US" sz="1600" dirty="0"/>
          </a:p>
        </p:txBody>
      </p:sp>
      <p:pic>
        <p:nvPicPr>
          <p:cNvPr id="4" name="Picture 3" descr="seminar-on-chronic-osteomyelitis-sch-12-638.jpg"/>
          <p:cNvPicPr>
            <a:picLocks noChangeAspect="1"/>
          </p:cNvPicPr>
          <p:nvPr/>
        </p:nvPicPr>
        <p:blipFill>
          <a:blip r:embed="rId2"/>
          <a:stretch>
            <a:fillRect/>
          </a:stretch>
        </p:blipFill>
        <p:spPr>
          <a:xfrm>
            <a:off x="4876800" y="3947456"/>
            <a:ext cx="3876675" cy="29105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solidFill>
                  <a:srgbClr val="FF0000"/>
                </a:solidFill>
              </a:rPr>
              <a:t>Summary </a:t>
            </a:r>
            <a:endParaRPr lang="en-US" dirty="0">
              <a:solidFill>
                <a:srgbClr val="FF0000"/>
              </a:solidFill>
            </a:endParaRPr>
          </a:p>
        </p:txBody>
      </p:sp>
      <p:sp>
        <p:nvSpPr>
          <p:cNvPr id="3" name="Content Placeholder 2"/>
          <p:cNvSpPr>
            <a:spLocks noGrp="1"/>
          </p:cNvSpPr>
          <p:nvPr>
            <p:ph idx="1"/>
          </p:nvPr>
        </p:nvSpPr>
        <p:spPr>
          <a:xfrm>
            <a:off x="381000" y="1447800"/>
            <a:ext cx="8305800" cy="4876800"/>
          </a:xfrm>
        </p:spPr>
        <p:txBody>
          <a:bodyPr/>
          <a:lstStyle/>
          <a:p>
            <a:r>
              <a:rPr lang="en-US" dirty="0" smtClean="0"/>
              <a:t>1. Know how </a:t>
            </a:r>
            <a:r>
              <a:rPr lang="en-US" dirty="0" err="1" smtClean="0"/>
              <a:t>Osteomyelitis</a:t>
            </a:r>
            <a:r>
              <a:rPr lang="en-US" dirty="0" smtClean="0"/>
              <a:t> occur ? </a:t>
            </a:r>
          </a:p>
          <a:p>
            <a:r>
              <a:rPr lang="en-US" dirty="0" smtClean="0"/>
              <a:t>2. Risk factor for </a:t>
            </a:r>
            <a:r>
              <a:rPr lang="en-US" dirty="0" err="1" smtClean="0"/>
              <a:t>Osteomyelitis</a:t>
            </a:r>
            <a:r>
              <a:rPr lang="en-US" dirty="0" smtClean="0"/>
              <a:t>  </a:t>
            </a:r>
          </a:p>
          <a:p>
            <a:r>
              <a:rPr lang="en-US" dirty="0" smtClean="0"/>
              <a:t>3. Management of </a:t>
            </a:r>
            <a:r>
              <a:rPr lang="en-US" dirty="0" err="1" smtClean="0"/>
              <a:t>Osteomyelitis</a:t>
            </a:r>
            <a:r>
              <a:rPr lang="en-US" dirty="0" smtClean="0"/>
              <a:t>  </a:t>
            </a:r>
          </a:p>
          <a:p>
            <a:r>
              <a:rPr lang="en-US" dirty="0" smtClean="0"/>
              <a:t>4. Nursing management of </a:t>
            </a:r>
            <a:r>
              <a:rPr lang="en-US" dirty="0" err="1" smtClean="0"/>
              <a:t>Osteomyelitis</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800" dirty="0" smtClean="0">
                <a:solidFill>
                  <a:srgbClr val="FF0000"/>
                </a:solidFill>
              </a:rPr>
              <a:t>Questions</a:t>
            </a:r>
            <a:endParaRPr lang="en-US" dirty="0"/>
          </a:p>
        </p:txBody>
      </p:sp>
      <p:sp>
        <p:nvSpPr>
          <p:cNvPr id="3" name="Content Placeholder 2"/>
          <p:cNvSpPr>
            <a:spLocks noGrp="1"/>
          </p:cNvSpPr>
          <p:nvPr>
            <p:ph idx="1"/>
          </p:nvPr>
        </p:nvSpPr>
        <p:spPr>
          <a:xfrm>
            <a:off x="228600" y="1219200"/>
            <a:ext cx="8458200" cy="5105400"/>
          </a:xfrm>
        </p:spPr>
        <p:txBody>
          <a:bodyPr/>
          <a:lstStyle/>
          <a:p>
            <a:r>
              <a:rPr lang="en-US" dirty="0" smtClean="0"/>
              <a:t>The specific treatment for chronic </a:t>
            </a:r>
            <a:r>
              <a:rPr lang="en-US" dirty="0" err="1" smtClean="0"/>
              <a:t>osteomyelitis</a:t>
            </a:r>
            <a:r>
              <a:rPr lang="en-US" dirty="0" smtClean="0"/>
              <a:t> would be:</a:t>
            </a:r>
            <a:br>
              <a:rPr lang="en-US" dirty="0" smtClean="0"/>
            </a:br>
            <a:r>
              <a:rPr lang="en-US" dirty="0" smtClean="0"/>
              <a:t/>
            </a:r>
            <a:br>
              <a:rPr lang="en-US" dirty="0" smtClean="0"/>
            </a:br>
            <a:r>
              <a:rPr lang="en-US" dirty="0" smtClean="0"/>
              <a:t>A. Immobilization. </a:t>
            </a:r>
          </a:p>
          <a:p>
            <a:r>
              <a:rPr lang="en-US" dirty="0" smtClean="0"/>
              <a:t>B. Drainage of localized foci of infection.</a:t>
            </a:r>
          </a:p>
          <a:p>
            <a:r>
              <a:rPr lang="en-US" dirty="0" smtClean="0"/>
              <a:t> C. Radiotherapy</a:t>
            </a:r>
          </a:p>
          <a:p>
            <a:r>
              <a:rPr lang="en-US" dirty="0" smtClean="0"/>
              <a:t> D. Antibiotic therapy. </a:t>
            </a:r>
          </a:p>
          <a:p>
            <a:r>
              <a:rPr lang="en-US" dirty="0" smtClean="0"/>
              <a:t>E. Surgical removal of the </a:t>
            </a:r>
            <a:r>
              <a:rPr lang="en-US" dirty="0" err="1" smtClean="0"/>
              <a:t>sequestrum</a:t>
            </a:r>
            <a:r>
              <a:rPr lang="en-US" dirty="0" smtClean="0"/>
              <a:t>.</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0000"/>
                </a:solidFill>
              </a:rPr>
              <a:t>Questions</a:t>
            </a:r>
            <a:endParaRPr lang="en-US" dirty="0"/>
          </a:p>
        </p:txBody>
      </p:sp>
      <p:sp>
        <p:nvSpPr>
          <p:cNvPr id="3" name="Content Placeholder 2"/>
          <p:cNvSpPr>
            <a:spLocks noGrp="1"/>
          </p:cNvSpPr>
          <p:nvPr>
            <p:ph idx="1"/>
          </p:nvPr>
        </p:nvSpPr>
        <p:spPr/>
        <p:txBody>
          <a:bodyPr/>
          <a:lstStyle/>
          <a:p>
            <a:r>
              <a:rPr lang="en-US" dirty="0" err="1" smtClean="0"/>
              <a:t>Osteomyelitis</a:t>
            </a:r>
            <a:r>
              <a:rPr lang="en-US" dirty="0" smtClean="0"/>
              <a:t> is an infection of the bone, that is commonly caused by</a:t>
            </a:r>
            <a:br>
              <a:rPr lang="en-US" dirty="0" smtClean="0"/>
            </a:br>
            <a:r>
              <a:rPr lang="en-US" dirty="0" smtClean="0"/>
              <a:t/>
            </a:r>
            <a:br>
              <a:rPr lang="en-US" dirty="0" smtClean="0"/>
            </a:br>
            <a:r>
              <a:rPr lang="en-US" dirty="0" smtClean="0"/>
              <a:t>A. Staphylococcus </a:t>
            </a:r>
            <a:r>
              <a:rPr lang="en-US" dirty="0" err="1" smtClean="0"/>
              <a:t>aureus</a:t>
            </a:r>
            <a:r>
              <a:rPr lang="en-US" dirty="0" smtClean="0"/>
              <a:t> bacteria </a:t>
            </a:r>
          </a:p>
          <a:p>
            <a:r>
              <a:rPr lang="en-US" dirty="0" smtClean="0"/>
              <a:t>B. Streptococcus bacteria. </a:t>
            </a:r>
          </a:p>
          <a:p>
            <a:r>
              <a:rPr lang="en-US" dirty="0" smtClean="0"/>
              <a:t>C. Escherichia Coli. </a:t>
            </a:r>
          </a:p>
          <a:p>
            <a:r>
              <a:rPr lang="en-US" dirty="0" smtClean="0"/>
              <a:t>D. Pseudomonas </a:t>
            </a:r>
            <a:r>
              <a:rPr lang="en-US" dirty="0" err="1" smtClean="0"/>
              <a:t>aeruginosa</a:t>
            </a:r>
            <a:r>
              <a:rPr lang="en-US" dirty="0" smtClean="0"/>
              <a:t>. </a:t>
            </a:r>
          </a:p>
          <a:p>
            <a:r>
              <a:rPr lang="en-US" dirty="0" smtClean="0"/>
              <a:t>E. Pneumococcal bacteria</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FF0000"/>
                </a:solidFill>
              </a:rPr>
              <a:t>Questions</a:t>
            </a:r>
            <a:endParaRPr lang="en-US" dirty="0"/>
          </a:p>
        </p:txBody>
      </p:sp>
      <p:sp>
        <p:nvSpPr>
          <p:cNvPr id="3" name="Content Placeholder 2"/>
          <p:cNvSpPr>
            <a:spLocks noGrp="1"/>
          </p:cNvSpPr>
          <p:nvPr>
            <p:ph idx="1"/>
          </p:nvPr>
        </p:nvSpPr>
        <p:spPr/>
        <p:txBody>
          <a:bodyPr/>
          <a:lstStyle/>
          <a:p>
            <a:r>
              <a:rPr lang="en-US" dirty="0" smtClean="0"/>
              <a:t>Expected patient outcomes for a patient with </a:t>
            </a:r>
            <a:r>
              <a:rPr lang="en-US" dirty="0" err="1" smtClean="0"/>
              <a:t>osteomyelitis</a:t>
            </a:r>
            <a:r>
              <a:rPr lang="en-US" dirty="0" smtClean="0"/>
              <a:t> include:</a:t>
            </a:r>
            <a:br>
              <a:rPr lang="en-US" dirty="0" smtClean="0"/>
            </a:br>
            <a:r>
              <a:rPr lang="en-US" dirty="0" smtClean="0"/>
              <a:t/>
            </a:r>
            <a:br>
              <a:rPr lang="en-US" dirty="0" smtClean="0"/>
            </a:br>
            <a:r>
              <a:rPr lang="en-US" dirty="0" smtClean="0"/>
              <a:t>A. Bone abscess formation </a:t>
            </a:r>
          </a:p>
          <a:p>
            <a:r>
              <a:rPr lang="en-US" dirty="0" smtClean="0"/>
              <a:t>B. Inflammation and edema </a:t>
            </a:r>
          </a:p>
          <a:p>
            <a:r>
              <a:rPr lang="en-US" dirty="0" smtClean="0"/>
              <a:t>C. Impaired physical mobility.</a:t>
            </a:r>
          </a:p>
          <a:p>
            <a:r>
              <a:rPr lang="en-US" dirty="0" smtClean="0"/>
              <a:t> D. Decreased pain at rest </a:t>
            </a:r>
          </a:p>
          <a:p>
            <a:r>
              <a:rPr lang="en-US" dirty="0" smtClean="0"/>
              <a:t>E. Increased pain at rest</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smtClean="0">
                <a:solidFill>
                  <a:srgbClr val="FF0000"/>
                </a:solidFill>
              </a:rPr>
              <a:t>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patient with diabetes has been diagnosed with </a:t>
            </a:r>
            <a:r>
              <a:rPr lang="en-US" dirty="0" err="1" smtClean="0"/>
              <a:t>osteomyelitis</a:t>
            </a:r>
            <a:r>
              <a:rPr lang="en-US" dirty="0" smtClean="0"/>
              <a:t>. The nurse notes that the patients right</a:t>
            </a:r>
            <a:br>
              <a:rPr lang="en-US" dirty="0" smtClean="0"/>
            </a:br>
            <a:r>
              <a:rPr lang="en-US" dirty="0" smtClean="0"/>
              <a:t>foot is pale and mottled, cool to touch, with a capillary refill </a:t>
            </a:r>
            <a:r>
              <a:rPr lang="en-US" dirty="0" err="1" smtClean="0"/>
              <a:t>ofgreater</a:t>
            </a:r>
            <a:r>
              <a:rPr lang="en-US" dirty="0" smtClean="0"/>
              <a:t> than 3 seconds. The nurse should</a:t>
            </a:r>
            <a:br>
              <a:rPr lang="en-US" dirty="0" smtClean="0"/>
            </a:br>
            <a:r>
              <a:rPr lang="en-US" dirty="0" smtClean="0"/>
              <a:t>suspect what type </a:t>
            </a:r>
            <a:r>
              <a:rPr lang="en-US" dirty="0" err="1" smtClean="0"/>
              <a:t>ofosteomyelitis</a:t>
            </a:r>
            <a:r>
              <a:rPr lang="en-US" dirty="0" smtClean="0"/>
              <a:t>?</a:t>
            </a:r>
          </a:p>
          <a:p>
            <a:endParaRPr lang="en-US" dirty="0" smtClean="0"/>
          </a:p>
          <a:p>
            <a:pPr>
              <a:buNone/>
            </a:pPr>
            <a:r>
              <a:rPr lang="en-US" dirty="0" smtClean="0"/>
              <a:t>    A) </a:t>
            </a:r>
            <a:r>
              <a:rPr lang="en-US" dirty="0" err="1" smtClean="0"/>
              <a:t>Hematogenous</a:t>
            </a:r>
            <a:r>
              <a:rPr lang="en-US" dirty="0" smtClean="0"/>
              <a:t> </a:t>
            </a:r>
            <a:r>
              <a:rPr lang="en-US" dirty="0" err="1" smtClean="0"/>
              <a:t>osteomyelitis</a:t>
            </a:r>
            <a:r>
              <a:rPr lang="en-US" dirty="0" smtClean="0"/>
              <a:t/>
            </a:r>
            <a:br>
              <a:rPr lang="en-US" dirty="0" smtClean="0"/>
            </a:br>
            <a:r>
              <a:rPr lang="en-US" dirty="0" smtClean="0"/>
              <a:t>B) </a:t>
            </a:r>
            <a:r>
              <a:rPr lang="en-US" dirty="0" err="1" smtClean="0"/>
              <a:t>Osteomyelitis</a:t>
            </a:r>
            <a:r>
              <a:rPr lang="en-US" dirty="0" smtClean="0"/>
              <a:t> with vascular insufficiency</a:t>
            </a:r>
            <a:br>
              <a:rPr lang="en-US" dirty="0" smtClean="0"/>
            </a:br>
            <a:r>
              <a:rPr lang="en-US" dirty="0" smtClean="0"/>
              <a:t>C) Contiguous-focus </a:t>
            </a:r>
            <a:r>
              <a:rPr lang="en-US" dirty="0" err="1" smtClean="0"/>
              <a:t>osteomyelitis</a:t>
            </a:r>
            <a:r>
              <a:rPr lang="en-US" dirty="0" smtClean="0"/>
              <a:t/>
            </a:r>
            <a:br>
              <a:rPr lang="en-US" dirty="0" smtClean="0"/>
            </a:br>
            <a:r>
              <a:rPr lang="en-US" dirty="0" smtClean="0"/>
              <a:t>D) </a:t>
            </a:r>
            <a:r>
              <a:rPr lang="en-US" dirty="0" err="1" smtClean="0"/>
              <a:t>Osteomyelitis</a:t>
            </a:r>
            <a:r>
              <a:rPr lang="en-US" dirty="0" smtClean="0"/>
              <a:t> with muscular deterioration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Reference</a:t>
            </a:r>
            <a:endParaRPr lang="en-US" dirty="0"/>
          </a:p>
        </p:txBody>
      </p:sp>
      <p:sp>
        <p:nvSpPr>
          <p:cNvPr id="3" name="Content Placeholder 2"/>
          <p:cNvSpPr>
            <a:spLocks noGrp="1"/>
          </p:cNvSpPr>
          <p:nvPr>
            <p:ph idx="1"/>
          </p:nvPr>
        </p:nvSpPr>
        <p:spPr/>
        <p:txBody>
          <a:bodyPr/>
          <a:lstStyle/>
          <a:p>
            <a:pPr lvl="0"/>
            <a:r>
              <a:rPr lang="en-US" sz="2800" dirty="0" smtClean="0">
                <a:solidFill>
                  <a:prstClr val="black"/>
                </a:solidFill>
                <a:latin typeface="Andalus" panose="02020603050405020304" pitchFamily="18" charset="-78"/>
                <a:cs typeface="Andalus" panose="02020603050405020304" pitchFamily="18" charset="-78"/>
              </a:rPr>
              <a:t> Textbook of medical-surgical nursing Description: 14th edition. | Philadelphia : </a:t>
            </a:r>
            <a:r>
              <a:rPr lang="en-US" sz="2800" dirty="0" err="1" smtClean="0">
                <a:solidFill>
                  <a:prstClr val="black"/>
                </a:solidFill>
                <a:latin typeface="Andalus" panose="02020603050405020304" pitchFamily="18" charset="-78"/>
                <a:cs typeface="Andalus" panose="02020603050405020304" pitchFamily="18" charset="-78"/>
              </a:rPr>
              <a:t>Wolters</a:t>
            </a:r>
            <a:r>
              <a:rPr lang="en-US" sz="2800" dirty="0" smtClean="0">
                <a:solidFill>
                  <a:prstClr val="black"/>
                </a:solidFill>
                <a:latin typeface="Andalus" panose="02020603050405020304" pitchFamily="18" charset="-78"/>
                <a:cs typeface="Andalus" panose="02020603050405020304" pitchFamily="18" charset="-78"/>
              </a:rPr>
              <a:t> </a:t>
            </a:r>
            <a:r>
              <a:rPr lang="en-US" sz="2800" dirty="0" err="1" smtClean="0">
                <a:solidFill>
                  <a:prstClr val="black"/>
                </a:solidFill>
                <a:latin typeface="Andalus" panose="02020603050405020304" pitchFamily="18" charset="-78"/>
                <a:cs typeface="Andalus" panose="02020603050405020304" pitchFamily="18" charset="-78"/>
              </a:rPr>
              <a:t>Kluwer</a:t>
            </a:r>
            <a:r>
              <a:rPr lang="en-US" sz="2800" dirty="0" smtClean="0">
                <a:solidFill>
                  <a:prstClr val="black"/>
                </a:solidFill>
                <a:latin typeface="Andalus" panose="02020603050405020304" pitchFamily="18" charset="-78"/>
                <a:cs typeface="Andalus" panose="02020603050405020304" pitchFamily="18" charset="-78"/>
              </a:rPr>
              <a:t>, [2018], ISBN 9781496355157 (2-volume American edition</a:t>
            </a:r>
            <a:r>
              <a:rPr lang="en-US" sz="2800" dirty="0" smtClean="0">
                <a:solidFill>
                  <a:prstClr val="black"/>
                </a:solidFill>
                <a:latin typeface="Aparajita" panose="020B0604020202020204" pitchFamily="34" charset="0"/>
                <a:cs typeface="Aparajita" panose="020B0604020202020204" pitchFamily="34" charset="0"/>
              </a:rPr>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C:\Users\Medo\Desktop\8ه5.JPG"/>
          <p:cNvPicPr>
            <a:picLocks noChangeAspect="1" noChangeArrowheads="1"/>
          </p:cNvPicPr>
          <p:nvPr/>
        </p:nvPicPr>
        <p:blipFill>
          <a:blip r:embed="rId2"/>
          <a:srcRect/>
          <a:stretch>
            <a:fillRect/>
          </a:stretch>
        </p:blipFill>
        <p:spPr bwMode="auto">
          <a:xfrm>
            <a:off x="990600" y="1066800"/>
            <a:ext cx="7170738"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en-US" dirty="0" smtClean="0"/>
              <a:t>High risk patients </a:t>
            </a:r>
            <a:endParaRPr lang="en-US" dirty="0"/>
          </a:p>
        </p:txBody>
      </p:sp>
      <p:pic>
        <p:nvPicPr>
          <p:cNvPr id="4" name="Shape 21507"/>
          <p:cNvPicPr>
            <a:picLocks noGrp="1" noChangeAspect="1" noChangeArrowheads="1"/>
          </p:cNvPicPr>
          <p:nvPr>
            <p:ph idx="1"/>
          </p:nvPr>
        </p:nvPicPr>
        <p:blipFill>
          <a:blip r:embed="rId2" cstate="print"/>
          <a:srcRect/>
          <a:stretch>
            <a:fillRect/>
          </a:stretch>
        </p:blipFill>
        <p:spPr>
          <a:xfrm>
            <a:off x="228600" y="1295400"/>
            <a:ext cx="6210560" cy="508434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lstStyle/>
          <a:p>
            <a:r>
              <a:rPr lang="en-US" dirty="0" smtClean="0"/>
              <a:t>Bone infections are more difficult to eradicate than soft tissue infections because the infected bone is mostly </a:t>
            </a:r>
            <a:r>
              <a:rPr lang="en-US" dirty="0" err="1" smtClean="0"/>
              <a:t>avascular</a:t>
            </a:r>
            <a:r>
              <a:rPr lang="en-US" dirty="0" smtClean="0"/>
              <a:t> and not accessible to the body’s natural immune response. Also, there is decreased penetration by antibiotics.</a:t>
            </a:r>
            <a:br>
              <a:rPr lang="en-US" dirty="0" smtClean="0"/>
            </a:br>
            <a:r>
              <a:rPr lang="en-US" dirty="0" err="1" smtClean="0"/>
              <a:t>Osteomyelitis</a:t>
            </a:r>
            <a:r>
              <a:rPr lang="en-US" dirty="0" smtClean="0"/>
              <a:t> may become chronic and may affect the patient’s quality of life</a:t>
            </a:r>
            <a:br>
              <a:rPr lang="en-US" dirty="0" smtClean="0"/>
            </a:br>
            <a:r>
              <a:rPr lang="en-US" dirty="0" smtClean="0"/>
              <a:t/>
            </a:r>
            <a:br>
              <a:rPr lang="en-US" dirty="0" smtClean="0"/>
            </a:br>
            <a:endParaRPr lang="en-US" dirty="0"/>
          </a:p>
        </p:txBody>
      </p:sp>
      <p:pic>
        <p:nvPicPr>
          <p:cNvPr id="1026" name="Picture 2" descr="C:\Users\Medo\Desktop\chronic-osteomyelitis.jpg"/>
          <p:cNvPicPr>
            <a:picLocks noChangeAspect="1" noChangeArrowheads="1"/>
          </p:cNvPicPr>
          <p:nvPr/>
        </p:nvPicPr>
        <p:blipFill>
          <a:blip r:embed="rId2"/>
          <a:srcRect/>
          <a:stretch>
            <a:fillRect/>
          </a:stretch>
        </p:blipFill>
        <p:spPr bwMode="auto">
          <a:xfrm>
            <a:off x="4419600" y="3505200"/>
            <a:ext cx="4069237" cy="304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447800"/>
          </a:xfrm>
        </p:spPr>
        <p:txBody>
          <a:bodyPr>
            <a:normAutofit fontScale="90000"/>
          </a:bodyPr>
          <a:lstStyle/>
          <a:p>
            <a:r>
              <a:rPr lang="en-US" altLang="zh-CN" sz="4400" dirty="0" smtClean="0">
                <a:cs typeface="华文楷体"/>
              </a:rPr>
              <a:t>Classification Based on the duration of symptoms</a:t>
            </a:r>
            <a:br>
              <a:rPr lang="en-US" altLang="zh-CN" sz="4400" dirty="0" smtClean="0">
                <a:cs typeface="华文楷体"/>
              </a:rPr>
            </a:br>
            <a:endParaRPr lang="en-US" sz="4000" dirty="0"/>
          </a:p>
        </p:txBody>
      </p:sp>
      <p:sp>
        <p:nvSpPr>
          <p:cNvPr id="3" name="Content Placeholder 2"/>
          <p:cNvSpPr>
            <a:spLocks noGrp="1"/>
          </p:cNvSpPr>
          <p:nvPr>
            <p:ph idx="1"/>
          </p:nvPr>
        </p:nvSpPr>
        <p:spPr/>
        <p:txBody>
          <a:bodyPr>
            <a:normAutofit lnSpcReduction="10000"/>
          </a:bodyPr>
          <a:lstStyle/>
          <a:p>
            <a:pPr marL="0" indent="0" fontAlgn="base">
              <a:spcBef>
                <a:spcPts val="672"/>
              </a:spcBef>
            </a:pPr>
            <a:r>
              <a:rPr lang="en-US" sz="2400" dirty="0" smtClean="0">
                <a:solidFill>
                  <a:srgbClr val="FF0000"/>
                </a:solidFill>
                <a:effectLst>
                  <a:outerShdw blurRad="50800" dist="38100" algn="tr" rotWithShape="0">
                    <a:prstClr val="black">
                      <a:alpha val="40000"/>
                    </a:prstClr>
                  </a:outerShdw>
                </a:effectLst>
                <a:latin typeface="Verdana"/>
              </a:rPr>
              <a:t>Acute:</a:t>
            </a:r>
            <a:endParaRPr lang="en-US" sz="1600" dirty="0" smtClean="0">
              <a:solidFill>
                <a:srgbClr val="FF0000"/>
              </a:solidFill>
              <a:latin typeface="Arial"/>
            </a:endParaRPr>
          </a:p>
          <a:p>
            <a:pPr marL="0" indent="0" fontAlgn="base">
              <a:spcBef>
                <a:spcPts val="672"/>
              </a:spcBef>
            </a:pPr>
            <a:r>
              <a:rPr lang="en-US" sz="2400" dirty="0" smtClean="0">
                <a:effectLst>
                  <a:outerShdw blurRad="50800" dist="38100" algn="tr" rotWithShape="0">
                    <a:prstClr val="black">
                      <a:alpha val="40000"/>
                    </a:prstClr>
                  </a:outerShdw>
                </a:effectLst>
                <a:latin typeface="Verdana"/>
              </a:rPr>
              <a:t>&lt;2weeks</a:t>
            </a:r>
            <a:endParaRPr lang="en-US" sz="1600" dirty="0" smtClean="0">
              <a:latin typeface="Arial"/>
            </a:endParaRPr>
          </a:p>
          <a:p>
            <a:pPr marL="0" indent="0" fontAlgn="base">
              <a:spcBef>
                <a:spcPts val="672"/>
              </a:spcBef>
            </a:pPr>
            <a:r>
              <a:rPr lang="en-US" sz="2400" dirty="0" smtClean="0">
                <a:effectLst>
                  <a:outerShdw blurRad="50800" dist="38100" algn="tr" rotWithShape="0">
                    <a:prstClr val="black">
                      <a:alpha val="40000"/>
                    </a:prstClr>
                  </a:outerShdw>
                </a:effectLst>
                <a:latin typeface="Verdana"/>
              </a:rPr>
              <a:t>Early acute </a:t>
            </a:r>
            <a:endParaRPr lang="en-US" sz="1600" dirty="0" smtClean="0">
              <a:latin typeface="Arial"/>
            </a:endParaRPr>
          </a:p>
          <a:p>
            <a:pPr marL="0" indent="0" fontAlgn="base">
              <a:spcBef>
                <a:spcPts val="672"/>
              </a:spcBef>
            </a:pPr>
            <a:r>
              <a:rPr lang="en-US" sz="2400" dirty="0" smtClean="0">
                <a:effectLst>
                  <a:outerShdw blurRad="50800" dist="38100" algn="tr" rotWithShape="0">
                    <a:prstClr val="black">
                      <a:alpha val="40000"/>
                    </a:prstClr>
                  </a:outerShdw>
                </a:effectLst>
                <a:latin typeface="Verdana"/>
              </a:rPr>
              <a:t>Late acute(4-5days)</a:t>
            </a:r>
            <a:endParaRPr lang="en-US" sz="1600" dirty="0" smtClean="0">
              <a:latin typeface="Arial"/>
            </a:endParaRPr>
          </a:p>
          <a:p>
            <a:pPr marL="0" indent="0" fontAlgn="base">
              <a:spcBef>
                <a:spcPts val="672"/>
              </a:spcBef>
            </a:pPr>
            <a:endParaRPr lang="en-US" sz="2400" dirty="0" smtClean="0">
              <a:effectLst>
                <a:outerShdw blurRad="50800" dist="38100" algn="tr" rotWithShape="0">
                  <a:prstClr val="black">
                    <a:alpha val="40000"/>
                  </a:prstClr>
                </a:outerShdw>
              </a:effectLst>
              <a:latin typeface="Verdana"/>
            </a:endParaRPr>
          </a:p>
          <a:p>
            <a:pPr marL="0" indent="0" fontAlgn="base">
              <a:spcBef>
                <a:spcPts val="672"/>
              </a:spcBef>
            </a:pPr>
            <a:r>
              <a:rPr lang="en-US" sz="2400" dirty="0" err="1" smtClean="0">
                <a:solidFill>
                  <a:srgbClr val="FF0000"/>
                </a:solidFill>
                <a:effectLst>
                  <a:outerShdw blurRad="50800" dist="38100" algn="tr" rotWithShape="0">
                    <a:prstClr val="black">
                      <a:alpha val="40000"/>
                    </a:prstClr>
                  </a:outerShdw>
                </a:effectLst>
                <a:latin typeface="Verdana"/>
              </a:rPr>
              <a:t>Subacute</a:t>
            </a:r>
            <a:r>
              <a:rPr lang="en-US" sz="2400" dirty="0" smtClean="0">
                <a:solidFill>
                  <a:srgbClr val="FF0000"/>
                </a:solidFill>
                <a:effectLst>
                  <a:outerShdw blurRad="50800" dist="38100" algn="tr" rotWithShape="0">
                    <a:prstClr val="black">
                      <a:alpha val="40000"/>
                    </a:prstClr>
                  </a:outerShdw>
                </a:effectLst>
                <a:latin typeface="Verdana"/>
              </a:rPr>
              <a:t>:</a:t>
            </a:r>
            <a:endParaRPr lang="en-US" sz="1600" dirty="0" smtClean="0">
              <a:solidFill>
                <a:srgbClr val="FF0000"/>
              </a:solidFill>
              <a:latin typeface="Arial"/>
            </a:endParaRPr>
          </a:p>
          <a:p>
            <a:pPr marL="0" indent="0" fontAlgn="base">
              <a:spcBef>
                <a:spcPts val="672"/>
              </a:spcBef>
            </a:pPr>
            <a:r>
              <a:rPr lang="en-US" sz="2400" dirty="0" smtClean="0">
                <a:effectLst>
                  <a:outerShdw blurRad="50800" dist="38100" algn="tr" rotWithShape="0">
                    <a:prstClr val="black">
                      <a:alpha val="40000"/>
                    </a:prstClr>
                  </a:outerShdw>
                </a:effectLst>
                <a:latin typeface="Verdana"/>
              </a:rPr>
              <a:t>2weeks—6weeks </a:t>
            </a:r>
            <a:endParaRPr lang="en-US" sz="1600" dirty="0" smtClean="0">
              <a:latin typeface="Arial"/>
            </a:endParaRPr>
          </a:p>
          <a:p>
            <a:pPr marL="0" indent="0" fontAlgn="base">
              <a:spcBef>
                <a:spcPts val="672"/>
              </a:spcBef>
            </a:pPr>
            <a:r>
              <a:rPr lang="en-US" sz="2400" dirty="0" smtClean="0">
                <a:effectLst>
                  <a:outerShdw blurRad="50800" dist="38100" algn="tr" rotWithShape="0">
                    <a:prstClr val="black">
                      <a:alpha val="40000"/>
                    </a:prstClr>
                  </a:outerShdw>
                </a:effectLst>
                <a:latin typeface="Verdana"/>
              </a:rPr>
              <a:t>Less virulent – more immune</a:t>
            </a:r>
            <a:endParaRPr lang="en-US" sz="1600" dirty="0" smtClean="0">
              <a:latin typeface="Arial"/>
            </a:endParaRPr>
          </a:p>
          <a:p>
            <a:pPr marL="0" indent="0" fontAlgn="base">
              <a:spcBef>
                <a:spcPts val="672"/>
              </a:spcBef>
            </a:pPr>
            <a:r>
              <a:rPr lang="en-US" sz="2400" dirty="0" smtClean="0">
                <a:solidFill>
                  <a:srgbClr val="FF0000"/>
                </a:solidFill>
                <a:effectLst>
                  <a:outerShdw blurRad="50800" dist="38100" algn="tr" rotWithShape="0">
                    <a:prstClr val="black">
                      <a:alpha val="40000"/>
                    </a:prstClr>
                  </a:outerShdw>
                </a:effectLst>
                <a:latin typeface="Verdana"/>
              </a:rPr>
              <a:t>Chronic:</a:t>
            </a:r>
            <a:endParaRPr lang="en-US" sz="1600" dirty="0" smtClean="0">
              <a:solidFill>
                <a:srgbClr val="FF0000"/>
              </a:solidFill>
              <a:latin typeface="Arial"/>
            </a:endParaRPr>
          </a:p>
          <a:p>
            <a:pPr marL="0" indent="0" fontAlgn="base">
              <a:spcBef>
                <a:spcPts val="672"/>
              </a:spcBef>
            </a:pPr>
            <a:r>
              <a:rPr lang="en-US" sz="2400" dirty="0" smtClean="0">
                <a:effectLst>
                  <a:outerShdw blurRad="50800" dist="38100" algn="tr" rotWithShape="0">
                    <a:prstClr val="black">
                      <a:alpha val="40000"/>
                    </a:prstClr>
                  </a:outerShdw>
                </a:effectLst>
                <a:latin typeface="Verdana"/>
              </a:rPr>
              <a:t>&gt;6 weeks</a:t>
            </a:r>
            <a:endParaRPr lang="en-US" sz="1600" dirty="0" smtClean="0">
              <a:latin typeface="Arial"/>
            </a:endParaRPr>
          </a:p>
          <a:p>
            <a:pPr marL="0" indent="0" fontAlgn="base">
              <a:spcBef>
                <a:spcPts val="672"/>
              </a:spcBef>
            </a:pPr>
            <a:endParaRPr lang="en-US" sz="2400" dirty="0" smtClean="0">
              <a:effectLst>
                <a:outerShdw blurRad="50800" dist="38100" algn="tr" rotWithShape="0">
                  <a:prstClr val="black">
                    <a:alpha val="40000"/>
                  </a:prstClr>
                </a:outerShdw>
              </a:effectLst>
              <a:latin typeface="Verdana"/>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fontScale="90000"/>
          </a:bodyPr>
          <a:lstStyle/>
          <a:p>
            <a:r>
              <a:rPr lang="en-US" sz="4000" dirty="0" smtClean="0">
                <a:solidFill>
                  <a:srgbClr val="FF0000"/>
                </a:solidFill>
                <a:latin typeface="Tahoma" pitchFamily="34" charset="0"/>
              </a:rPr>
              <a:t>Organisms Isolated in Bacterial </a:t>
            </a:r>
            <a:r>
              <a:rPr lang="en-US" sz="4000" dirty="0" err="1" smtClean="0">
                <a:solidFill>
                  <a:srgbClr val="FF0000"/>
                </a:solidFill>
                <a:latin typeface="Tahoma" pitchFamily="34" charset="0"/>
              </a:rPr>
              <a:t>Osteomyelitis</a:t>
            </a:r>
            <a:r>
              <a:rPr lang="en-US" sz="5400" dirty="0" smtClean="0">
                <a:solidFill>
                  <a:srgbClr val="FF0000"/>
                </a:solidFill>
                <a:latin typeface="Tahoma" pitchFamily="34" charset="0"/>
              </a:rPr>
              <a:t/>
            </a:r>
            <a:br>
              <a:rPr lang="en-US" sz="5400" dirty="0" smtClean="0">
                <a:solidFill>
                  <a:srgbClr val="FF0000"/>
                </a:solidFill>
                <a:latin typeface="Tahoma" pitchFamily="34" charset="0"/>
              </a:rPr>
            </a:br>
            <a:endParaRPr lang="en-US" dirty="0"/>
          </a:p>
        </p:txBody>
      </p:sp>
      <p:graphicFrame>
        <p:nvGraphicFramePr>
          <p:cNvPr id="4" name="Content Placeholder 3"/>
          <p:cNvGraphicFramePr>
            <a:graphicFrameLocks noGrp="1"/>
          </p:cNvGraphicFramePr>
          <p:nvPr>
            <p:ph idx="1"/>
          </p:nvPr>
        </p:nvGraphicFramePr>
        <p:xfrm>
          <a:off x="381000" y="1143000"/>
          <a:ext cx="8305800" cy="5852160"/>
        </p:xfrm>
        <a:graphic>
          <a:graphicData uri="http://schemas.openxmlformats.org/drawingml/2006/table">
            <a:tbl>
              <a:tblPr firstRow="1" bandRow="1">
                <a:tableStyleId>{5C22544A-7EE6-4342-B048-85BDC9FD1C3A}</a:tableStyleId>
              </a:tblPr>
              <a:tblGrid>
                <a:gridCol w="4152900"/>
                <a:gridCol w="4152900"/>
              </a:tblGrid>
              <a:tr h="5181600">
                <a:tc>
                  <a:txBody>
                    <a:bodyPr/>
                    <a:lstStyle/>
                    <a:p>
                      <a:r>
                        <a:rPr lang="en-US" dirty="0" smtClean="0">
                          <a:solidFill>
                            <a:schemeClr val="tx1">
                              <a:lumMod val="75000"/>
                              <a:lumOff val="25000"/>
                            </a:schemeClr>
                          </a:solidFill>
                        </a:rPr>
                        <a:t>Organism</a:t>
                      </a:r>
                    </a:p>
                    <a:p>
                      <a:endParaRPr lang="en-US" dirty="0" smtClean="0">
                        <a:solidFill>
                          <a:schemeClr val="tx1">
                            <a:lumMod val="75000"/>
                            <a:lumOff val="25000"/>
                          </a:schemeClr>
                        </a:solidFill>
                      </a:endParaRPr>
                    </a:p>
                    <a:p>
                      <a:r>
                        <a:rPr lang="en-US" dirty="0" smtClean="0">
                          <a:solidFill>
                            <a:schemeClr val="tx1">
                              <a:lumMod val="75000"/>
                              <a:lumOff val="25000"/>
                            </a:schemeClr>
                          </a:solidFill>
                        </a:rPr>
                        <a:t>1 .Staphylococcus </a:t>
                      </a:r>
                      <a:r>
                        <a:rPr lang="en-US" dirty="0" err="1" smtClean="0">
                          <a:solidFill>
                            <a:schemeClr val="tx1">
                              <a:lumMod val="75000"/>
                              <a:lumOff val="25000"/>
                            </a:schemeClr>
                          </a:solidFill>
                        </a:rPr>
                        <a:t>aureus</a:t>
                      </a:r>
                      <a:r>
                        <a:rPr lang="en-US" dirty="0" smtClean="0">
                          <a:solidFill>
                            <a:schemeClr val="tx1">
                              <a:lumMod val="75000"/>
                              <a:lumOff val="25000"/>
                            </a:schemeClr>
                          </a:solidFill>
                        </a:rPr>
                        <a:t/>
                      </a:r>
                      <a:br>
                        <a:rPr lang="en-US" dirty="0" smtClean="0">
                          <a:solidFill>
                            <a:schemeClr val="tx1">
                              <a:lumMod val="75000"/>
                              <a:lumOff val="25000"/>
                            </a:schemeClr>
                          </a:solidFill>
                        </a:rPr>
                      </a:b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2.Coagulase-negative staphylococci or </a:t>
                      </a:r>
                      <a:r>
                        <a:rPr lang="en-US" dirty="0" err="1" smtClean="0">
                          <a:solidFill>
                            <a:schemeClr val="tx1">
                              <a:lumMod val="75000"/>
                              <a:lumOff val="25000"/>
                            </a:schemeClr>
                          </a:solidFill>
                        </a:rPr>
                        <a:t>Propionibacterium</a:t>
                      </a:r>
                      <a:r>
                        <a:rPr lang="en-US" dirty="0" smtClean="0">
                          <a:solidFill>
                            <a:schemeClr val="tx1">
                              <a:lumMod val="75000"/>
                              <a:lumOff val="25000"/>
                            </a:schemeClr>
                          </a:solidFill>
                        </a:rPr>
                        <a:t> species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3.Enterobacteriaceae species </a:t>
                      </a:r>
                      <a:r>
                        <a:rPr lang="en-US" dirty="0" err="1" smtClean="0">
                          <a:solidFill>
                            <a:schemeClr val="tx1">
                              <a:lumMod val="75000"/>
                              <a:lumOff val="25000"/>
                            </a:schemeClr>
                          </a:solidFill>
                        </a:rPr>
                        <a:t>orPseudomonas</a:t>
                      </a:r>
                      <a:r>
                        <a:rPr lang="en-US" dirty="0" smtClean="0">
                          <a:solidFill>
                            <a:schemeClr val="tx1">
                              <a:lumMod val="75000"/>
                              <a:lumOff val="25000"/>
                            </a:schemeClr>
                          </a:solidFill>
                        </a:rPr>
                        <a:t> </a:t>
                      </a:r>
                      <a:r>
                        <a:rPr lang="en-US" dirty="0" err="1" smtClean="0">
                          <a:solidFill>
                            <a:schemeClr val="tx1">
                              <a:lumMod val="75000"/>
                              <a:lumOff val="25000"/>
                            </a:schemeClr>
                          </a:solidFill>
                        </a:rPr>
                        <a:t>aeruginosa</a:t>
                      </a:r>
                      <a:r>
                        <a:rPr lang="en-US" dirty="0" smtClean="0">
                          <a:solidFill>
                            <a:schemeClr val="tx1">
                              <a:lumMod val="75000"/>
                              <a:lumOff val="25000"/>
                            </a:schemeClr>
                          </a:solidFill>
                        </a:rPr>
                        <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4.Streptococci or anaerobic bacteria</a:t>
                      </a:r>
                      <a:br>
                        <a:rPr lang="en-US" dirty="0" smtClean="0">
                          <a:solidFill>
                            <a:schemeClr val="tx1">
                              <a:lumMod val="75000"/>
                              <a:lumOff val="25000"/>
                            </a:schemeClr>
                          </a:solidFill>
                        </a:rPr>
                      </a:b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5.Salmonella species or Streptococcus </a:t>
                      </a:r>
                      <a:r>
                        <a:rPr lang="en-US" dirty="0" err="1" smtClean="0">
                          <a:solidFill>
                            <a:schemeClr val="tx1">
                              <a:lumMod val="75000"/>
                              <a:lumOff val="25000"/>
                            </a:schemeClr>
                          </a:solidFill>
                        </a:rPr>
                        <a:t>pneumoniae</a:t>
                      </a:r>
                      <a:r>
                        <a:rPr lang="en-US" dirty="0" smtClean="0">
                          <a:solidFill>
                            <a:schemeClr val="tx1">
                              <a:lumMod val="75000"/>
                              <a:lumOff val="25000"/>
                            </a:schemeClr>
                          </a:solidFill>
                        </a:rPr>
                        <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      </a:t>
                      </a:r>
                    </a:p>
                    <a:p>
                      <a:endParaRPr lang="en-US" dirty="0">
                        <a:solidFill>
                          <a:schemeClr val="tx1">
                            <a:lumMod val="75000"/>
                            <a:lumOff val="25000"/>
                          </a:schemeClr>
                        </a:solidFill>
                      </a:endParaRPr>
                    </a:p>
                  </a:txBody>
                  <a:tcPr>
                    <a:noFill/>
                  </a:tcPr>
                </a:tc>
                <a:tc>
                  <a:txBody>
                    <a:bodyPr/>
                    <a:lstStyle/>
                    <a:p>
                      <a:pPr marL="274320" indent="-274320" fontAlgn="auto">
                        <a:spcBef>
                          <a:spcPts val="580"/>
                        </a:spcBef>
                        <a:spcAft>
                          <a:spcPts val="0"/>
                        </a:spcAft>
                        <a:buClr>
                          <a:schemeClr val="accent1"/>
                        </a:buClr>
                        <a:buSzPct val="85000"/>
                        <a:defRPr/>
                      </a:pPr>
                      <a:r>
                        <a:rPr lang="en-US" sz="1800" i="1" dirty="0" smtClean="0">
                          <a:solidFill>
                            <a:srgbClr val="002060"/>
                          </a:solidFill>
                          <a:latin typeface="+mn-lt"/>
                        </a:rPr>
                        <a:t>Comments</a:t>
                      </a:r>
                    </a:p>
                    <a:p>
                      <a:pPr marL="274320" indent="-274320" fontAlgn="auto">
                        <a:spcBef>
                          <a:spcPts val="580"/>
                        </a:spcBef>
                        <a:spcAft>
                          <a:spcPts val="0"/>
                        </a:spcAft>
                        <a:buClr>
                          <a:schemeClr val="accent1"/>
                        </a:buClr>
                        <a:buSzPct val="85000"/>
                        <a:defRPr/>
                      </a:pPr>
                      <a:r>
                        <a:rPr lang="en-US" sz="1800" i="1" dirty="0" smtClean="0">
                          <a:solidFill>
                            <a:srgbClr val="002060"/>
                          </a:solidFill>
                          <a:latin typeface="+mn-lt"/>
                        </a:rPr>
                        <a:t>1.Organism most often isolated in all types of </a:t>
                      </a:r>
                      <a:r>
                        <a:rPr lang="en-US" sz="1800" i="1" dirty="0" err="1" smtClean="0">
                          <a:solidFill>
                            <a:srgbClr val="002060"/>
                          </a:solidFill>
                          <a:latin typeface="+mn-lt"/>
                        </a:rPr>
                        <a:t>osteomyelitis</a:t>
                      </a:r>
                      <a:r>
                        <a:rPr lang="en-US" sz="1800" i="1" baseline="0" dirty="0" smtClean="0">
                          <a:solidFill>
                            <a:srgbClr val="002060"/>
                          </a:solidFill>
                          <a:latin typeface="+mn-lt"/>
                        </a:rPr>
                        <a:t> , MRSA</a:t>
                      </a:r>
                      <a:endParaRPr lang="en-US" sz="1800" i="1" dirty="0" smtClean="0">
                        <a:solidFill>
                          <a:srgbClr val="002060"/>
                        </a:solidFill>
                        <a:latin typeface="+mn-lt"/>
                      </a:endParaRPr>
                    </a:p>
                    <a:p>
                      <a:pPr marL="274320" indent="-274320" fontAlgn="auto">
                        <a:spcBef>
                          <a:spcPts val="580"/>
                        </a:spcBef>
                        <a:spcAft>
                          <a:spcPts val="0"/>
                        </a:spcAft>
                        <a:buClr>
                          <a:schemeClr val="accent1"/>
                        </a:buClr>
                        <a:buSzPct val="85000"/>
                        <a:defRPr/>
                      </a:pPr>
                      <a:endParaRPr lang="en-US" sz="1800" i="1" dirty="0" smtClean="0">
                        <a:solidFill>
                          <a:srgbClr val="002060"/>
                        </a:solidFill>
                        <a:latin typeface="+mn-lt"/>
                      </a:endParaRPr>
                    </a:p>
                    <a:p>
                      <a:pPr marL="274320" indent="-274320" fontAlgn="auto">
                        <a:spcBef>
                          <a:spcPts val="580"/>
                        </a:spcBef>
                        <a:spcAft>
                          <a:spcPts val="0"/>
                        </a:spcAft>
                        <a:buClr>
                          <a:schemeClr val="accent1"/>
                        </a:buClr>
                        <a:buSzPct val="85000"/>
                        <a:defRPr/>
                      </a:pPr>
                      <a:r>
                        <a:rPr lang="en-US" sz="1800" i="1" dirty="0" smtClean="0">
                          <a:solidFill>
                            <a:srgbClr val="002060"/>
                          </a:solidFill>
                          <a:latin typeface="+mn-lt"/>
                        </a:rPr>
                        <a:t>2.Foreign-body–associated infection</a:t>
                      </a:r>
                    </a:p>
                    <a:p>
                      <a:pPr marL="274320" indent="-274320" fontAlgn="auto">
                        <a:spcBef>
                          <a:spcPts val="580"/>
                        </a:spcBef>
                        <a:spcAft>
                          <a:spcPts val="0"/>
                        </a:spcAft>
                        <a:buClr>
                          <a:schemeClr val="accent1"/>
                        </a:buClr>
                        <a:buSzPct val="85000"/>
                        <a:defRPr/>
                      </a:pPr>
                      <a:endParaRPr lang="en-US" sz="1800" i="1" dirty="0" smtClean="0">
                        <a:solidFill>
                          <a:srgbClr val="002060"/>
                        </a:solidFill>
                        <a:latin typeface="+mn-lt"/>
                      </a:endParaRPr>
                    </a:p>
                    <a:p>
                      <a:pPr marL="274320" indent="-274320" fontAlgn="auto">
                        <a:spcBef>
                          <a:spcPts val="580"/>
                        </a:spcBef>
                        <a:spcAft>
                          <a:spcPts val="0"/>
                        </a:spcAft>
                        <a:buClr>
                          <a:schemeClr val="accent1"/>
                        </a:buClr>
                        <a:buSzPct val="85000"/>
                        <a:defRPr/>
                      </a:pPr>
                      <a:r>
                        <a:rPr lang="en-US" sz="1800" i="1" dirty="0" smtClean="0">
                          <a:solidFill>
                            <a:srgbClr val="002060"/>
                          </a:solidFill>
                          <a:latin typeface="+mn-lt"/>
                        </a:rPr>
                        <a:t>3.Common in </a:t>
                      </a:r>
                      <a:r>
                        <a:rPr lang="en-US" sz="1800" i="1" dirty="0" err="1" smtClean="0">
                          <a:solidFill>
                            <a:srgbClr val="002060"/>
                          </a:solidFill>
                          <a:latin typeface="+mn-lt"/>
                        </a:rPr>
                        <a:t>nosocomial</a:t>
                      </a:r>
                      <a:r>
                        <a:rPr lang="en-US" sz="1800" i="1" dirty="0" smtClean="0">
                          <a:solidFill>
                            <a:srgbClr val="002060"/>
                          </a:solidFill>
                          <a:latin typeface="+mn-lt"/>
                        </a:rPr>
                        <a:t> infections and </a:t>
                      </a:r>
                      <a:r>
                        <a:rPr lang="en-US" sz="1800" i="1" dirty="0" err="1" smtClean="0">
                          <a:solidFill>
                            <a:srgbClr val="002060"/>
                          </a:solidFill>
                          <a:latin typeface="+mn-lt"/>
                        </a:rPr>
                        <a:t>punchured</a:t>
                      </a:r>
                      <a:r>
                        <a:rPr lang="en-US" sz="1800" i="1" dirty="0" smtClean="0">
                          <a:solidFill>
                            <a:srgbClr val="002060"/>
                          </a:solidFill>
                          <a:latin typeface="+mn-lt"/>
                        </a:rPr>
                        <a:t> wounds</a:t>
                      </a:r>
                    </a:p>
                    <a:p>
                      <a:pPr marL="274320" indent="-274320" fontAlgn="auto">
                        <a:spcBef>
                          <a:spcPts val="580"/>
                        </a:spcBef>
                        <a:spcAft>
                          <a:spcPts val="0"/>
                        </a:spcAft>
                        <a:buClr>
                          <a:schemeClr val="accent1"/>
                        </a:buClr>
                        <a:buSzPct val="85000"/>
                        <a:defRPr/>
                      </a:pPr>
                      <a:endParaRPr lang="en-US" sz="1800" i="1" dirty="0" smtClean="0">
                        <a:solidFill>
                          <a:srgbClr val="002060"/>
                        </a:solidFill>
                        <a:latin typeface="+mn-lt"/>
                      </a:endParaRPr>
                    </a:p>
                    <a:p>
                      <a:pPr marL="274320" indent="-274320" fontAlgn="auto">
                        <a:spcBef>
                          <a:spcPts val="580"/>
                        </a:spcBef>
                        <a:spcAft>
                          <a:spcPts val="0"/>
                        </a:spcAft>
                        <a:buClr>
                          <a:schemeClr val="accent1"/>
                        </a:buClr>
                        <a:buSzPct val="85000"/>
                        <a:defRPr/>
                      </a:pPr>
                      <a:r>
                        <a:rPr lang="en-US" sz="1800" i="1" dirty="0" smtClean="0">
                          <a:solidFill>
                            <a:srgbClr val="002060"/>
                          </a:solidFill>
                          <a:latin typeface="+mn-lt"/>
                        </a:rPr>
                        <a:t>4.Associated with bites, fist injuries caused by contact with another person’s mouth, diabetic foot lesions, </a:t>
                      </a:r>
                      <a:r>
                        <a:rPr lang="en-US" sz="1800" i="1" dirty="0" err="1" smtClean="0">
                          <a:solidFill>
                            <a:srgbClr val="002060"/>
                          </a:solidFill>
                          <a:latin typeface="+mn-lt"/>
                        </a:rPr>
                        <a:t>decubitus</a:t>
                      </a:r>
                      <a:r>
                        <a:rPr lang="en-US" sz="1800" i="1" dirty="0" smtClean="0">
                          <a:solidFill>
                            <a:srgbClr val="002060"/>
                          </a:solidFill>
                          <a:latin typeface="+mn-lt"/>
                        </a:rPr>
                        <a:t> ulcers</a:t>
                      </a:r>
                    </a:p>
                    <a:p>
                      <a:pPr marL="274320" indent="-274320" fontAlgn="auto">
                        <a:spcBef>
                          <a:spcPts val="580"/>
                        </a:spcBef>
                        <a:spcAft>
                          <a:spcPts val="0"/>
                        </a:spcAft>
                        <a:buClr>
                          <a:schemeClr val="accent1"/>
                        </a:buClr>
                        <a:buSzPct val="85000"/>
                        <a:defRPr/>
                      </a:pPr>
                      <a:endParaRPr lang="en-US" sz="1800" i="1" dirty="0" smtClean="0">
                        <a:solidFill>
                          <a:srgbClr val="002060"/>
                        </a:solidFill>
                        <a:latin typeface="+mn-lt"/>
                      </a:endParaRPr>
                    </a:p>
                    <a:p>
                      <a:pPr marL="274320" indent="-274320" fontAlgn="auto">
                        <a:spcBef>
                          <a:spcPts val="580"/>
                        </a:spcBef>
                        <a:spcAft>
                          <a:spcPts val="0"/>
                        </a:spcAft>
                        <a:buClr>
                          <a:schemeClr val="accent1"/>
                        </a:buClr>
                        <a:buSzPct val="85000"/>
                        <a:defRPr/>
                      </a:pPr>
                      <a:r>
                        <a:rPr lang="en-US" sz="1800" i="1" dirty="0" smtClean="0">
                          <a:solidFill>
                            <a:srgbClr val="002060"/>
                          </a:solidFill>
                          <a:latin typeface="+mn-lt"/>
                        </a:rPr>
                        <a:t>5.Sickle cell disease</a:t>
                      </a:r>
                    </a:p>
                    <a:p>
                      <a:pPr eaLnBrk="0" hangingPunct="0"/>
                      <a:endParaRPr lang="en-US" sz="1800" dirty="0" smtClean="0">
                        <a:solidFill>
                          <a:srgbClr val="002060"/>
                        </a:solidFill>
                        <a:latin typeface="Tahoma" pitchFamily="34" charset="0"/>
                      </a:endParaRPr>
                    </a:p>
                    <a:p>
                      <a:endParaRPr lang="en-US" dirty="0"/>
                    </a:p>
                  </a:txBody>
                  <a:tcP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905000"/>
          </a:xfrm>
        </p:spPr>
        <p:txBody>
          <a:bodyPr>
            <a:normAutofit fontScale="90000"/>
          </a:bodyPr>
          <a:lstStyle/>
          <a:p>
            <a:r>
              <a:rPr lang="en-US" b="1" dirty="0" err="1" smtClean="0"/>
              <a:t>Pathophysiology</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381000" y="1066800"/>
            <a:ext cx="8305800" cy="5257800"/>
          </a:xfrm>
        </p:spPr>
        <p:txBody>
          <a:bodyPr>
            <a:normAutofit fontScale="77500" lnSpcReduction="20000"/>
          </a:bodyPr>
          <a:lstStyle/>
          <a:p>
            <a:r>
              <a:rPr lang="en-US" dirty="0" smtClean="0">
                <a:solidFill>
                  <a:srgbClr val="FF0000"/>
                </a:solidFill>
              </a:rPr>
              <a:t>1. </a:t>
            </a:r>
            <a:r>
              <a:rPr lang="en-US" dirty="0" smtClean="0"/>
              <a:t>The earliest change in the </a:t>
            </a:r>
            <a:r>
              <a:rPr lang="en-US" dirty="0" err="1" smtClean="0"/>
              <a:t>metaphysis</a:t>
            </a:r>
            <a:r>
              <a:rPr lang="en-US" dirty="0" smtClean="0"/>
              <a:t> is an acute inflammatory reaction with vascular congestion, exudation of fluid and infiltration by leucocytes.</a:t>
            </a:r>
            <a:br>
              <a:rPr lang="en-US" dirty="0" smtClean="0"/>
            </a:br>
            <a:r>
              <a:rPr lang="en-US" dirty="0" smtClean="0"/>
              <a:t>The </a:t>
            </a:r>
            <a:r>
              <a:rPr lang="en-US" dirty="0" err="1" smtClean="0"/>
              <a:t>intraosseous</a:t>
            </a:r>
            <a:r>
              <a:rPr lang="en-US" dirty="0" smtClean="0"/>
              <a:t> pressure rises rapidly, causing intense</a:t>
            </a:r>
            <a:br>
              <a:rPr lang="en-US" dirty="0" smtClean="0"/>
            </a:br>
            <a:r>
              <a:rPr lang="en-US" dirty="0" smtClean="0"/>
              <a:t>pain, obstruction to blood flow and intravascular</a:t>
            </a:r>
            <a:br>
              <a:rPr lang="en-US" dirty="0" smtClean="0"/>
            </a:br>
            <a:r>
              <a:rPr lang="en-US" dirty="0" smtClean="0"/>
              <a:t>thrombosis</a:t>
            </a:r>
          </a:p>
          <a:p>
            <a:endParaRPr lang="en-US" dirty="0" smtClean="0"/>
          </a:p>
          <a:p>
            <a:r>
              <a:rPr lang="en-US" dirty="0" smtClean="0">
                <a:solidFill>
                  <a:srgbClr val="FF0000"/>
                </a:solidFill>
              </a:rPr>
              <a:t>2. By the second or third day</a:t>
            </a:r>
            <a:r>
              <a:rPr lang="en-US" dirty="0" smtClean="0"/>
              <a:t>, pus forms </a:t>
            </a:r>
          </a:p>
          <a:p>
            <a:pPr>
              <a:buNone/>
            </a:pPr>
            <a:r>
              <a:rPr lang="en-US" dirty="0" smtClean="0"/>
              <a:t>    within the bone and forces its way along </a:t>
            </a:r>
          </a:p>
          <a:p>
            <a:pPr>
              <a:buNone/>
            </a:pPr>
            <a:r>
              <a:rPr lang="en-US" dirty="0" smtClean="0"/>
              <a:t>    the Volkmann canals to the surface where</a:t>
            </a:r>
            <a:br>
              <a:rPr lang="en-US" dirty="0" smtClean="0"/>
            </a:br>
            <a:r>
              <a:rPr lang="en-US" dirty="0" smtClean="0"/>
              <a:t>it produces a </a:t>
            </a:r>
            <a:r>
              <a:rPr lang="en-US" dirty="0" err="1" smtClean="0"/>
              <a:t>subperiosteal</a:t>
            </a:r>
            <a:r>
              <a:rPr lang="en-US" dirty="0" smtClean="0"/>
              <a:t> abscess..From</a:t>
            </a:r>
            <a:br>
              <a:rPr lang="en-US" dirty="0" smtClean="0"/>
            </a:br>
            <a:r>
              <a:rPr lang="en-US" dirty="0" smtClean="0"/>
              <a:t>the </a:t>
            </a:r>
            <a:r>
              <a:rPr lang="en-US" dirty="0" err="1" smtClean="0"/>
              <a:t>subperiosteal</a:t>
            </a:r>
            <a:r>
              <a:rPr lang="en-US" dirty="0" smtClean="0"/>
              <a:t> abscess pus can spread </a:t>
            </a:r>
          </a:p>
          <a:p>
            <a:pPr>
              <a:buNone/>
            </a:pPr>
            <a:r>
              <a:rPr lang="en-US" dirty="0" smtClean="0"/>
              <a:t>     along the shaft, to re-enter the bone at </a:t>
            </a:r>
          </a:p>
          <a:p>
            <a:pPr>
              <a:buNone/>
            </a:pPr>
            <a:r>
              <a:rPr lang="en-US" dirty="0" smtClean="0"/>
              <a:t>     another level or burst into the surrounding </a:t>
            </a:r>
          </a:p>
          <a:p>
            <a:pPr>
              <a:buNone/>
            </a:pPr>
            <a:r>
              <a:rPr lang="en-US" dirty="0" smtClean="0"/>
              <a:t>      soft tissues.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1026" name="Picture 2" descr="C:\Users\Medo\Desktop\Capture.JPG"/>
          <p:cNvPicPr>
            <a:picLocks noChangeAspect="1" noChangeArrowheads="1"/>
          </p:cNvPicPr>
          <p:nvPr/>
        </p:nvPicPr>
        <p:blipFill>
          <a:blip r:embed="rId2"/>
          <a:srcRect/>
          <a:stretch>
            <a:fillRect/>
          </a:stretch>
        </p:blipFill>
        <p:spPr bwMode="auto">
          <a:xfrm>
            <a:off x="5638800" y="2286000"/>
            <a:ext cx="2971800" cy="43091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77500" lnSpcReduction="20000"/>
          </a:bodyPr>
          <a:lstStyle/>
          <a:p>
            <a:r>
              <a:rPr lang="en-US" dirty="0" smtClean="0">
                <a:solidFill>
                  <a:srgbClr val="FF0000"/>
                </a:solidFill>
              </a:rPr>
              <a:t>3. by the end of a week there is usually microscopic evidence of bone death</a:t>
            </a:r>
            <a:r>
              <a:rPr lang="en-US" dirty="0" smtClean="0"/>
              <a:t>. Bacterial toxins and </a:t>
            </a:r>
            <a:r>
              <a:rPr lang="en-US" dirty="0" err="1" smtClean="0"/>
              <a:t>leucocytic</a:t>
            </a:r>
            <a:r>
              <a:rPr lang="en-US" dirty="0" smtClean="0"/>
              <a:t> enzymes also may play their part in the advancing tissue destruction. With the gradual </a:t>
            </a:r>
            <a:r>
              <a:rPr lang="en-US" dirty="0" err="1" smtClean="0"/>
              <a:t>ingrowth</a:t>
            </a:r>
            <a:r>
              <a:rPr lang="en-US" dirty="0" smtClean="0"/>
              <a:t> of granulation tissue the boundary between living and devitalized bone becomes defined. Pieces of dead bone may separate </a:t>
            </a:r>
            <a:r>
              <a:rPr lang="en-US" dirty="0" smtClean="0">
                <a:solidFill>
                  <a:srgbClr val="FF0000"/>
                </a:solidFill>
              </a:rPr>
              <a:t>as </a:t>
            </a:r>
            <a:r>
              <a:rPr lang="en-US" i="1" dirty="0" err="1" smtClean="0">
                <a:solidFill>
                  <a:srgbClr val="FF0000"/>
                </a:solidFill>
              </a:rPr>
              <a:t>sequestra</a:t>
            </a:r>
            <a:r>
              <a:rPr lang="en-US" i="1" dirty="0" smtClean="0">
                <a:solidFill>
                  <a:srgbClr val="FF0000"/>
                </a:solidFill>
              </a:rPr>
              <a:t> </a:t>
            </a:r>
            <a:r>
              <a:rPr lang="en-US" dirty="0" smtClean="0"/>
              <a:t>varying in size from mere </a:t>
            </a:r>
            <a:r>
              <a:rPr lang="en-US" dirty="0" err="1" smtClean="0"/>
              <a:t>spicules</a:t>
            </a:r>
            <a:r>
              <a:rPr lang="en-US" dirty="0" smtClean="0"/>
              <a:t> to large necrotic segments of the cortex in neglected cases.</a:t>
            </a:r>
          </a:p>
          <a:p>
            <a:r>
              <a:rPr lang="en-US" dirty="0" smtClean="0"/>
              <a:t/>
            </a:r>
            <a:br>
              <a:rPr lang="en-US" dirty="0" smtClean="0"/>
            </a:br>
            <a:r>
              <a:rPr lang="en-US" dirty="0" smtClean="0">
                <a:solidFill>
                  <a:srgbClr val="FF0000"/>
                </a:solidFill>
              </a:rPr>
              <a:t>4.</a:t>
            </a:r>
            <a:r>
              <a:rPr lang="en-US" dirty="0" smtClean="0"/>
              <a:t> </a:t>
            </a:r>
            <a:r>
              <a:rPr lang="en-US" dirty="0" smtClean="0">
                <a:solidFill>
                  <a:srgbClr val="FF0000"/>
                </a:solidFill>
              </a:rPr>
              <a:t>Another feature of advancing acute </a:t>
            </a:r>
            <a:r>
              <a:rPr lang="en-US" dirty="0" err="1" smtClean="0">
                <a:solidFill>
                  <a:srgbClr val="FF0000"/>
                </a:solidFill>
              </a:rPr>
              <a:t>osteomyelitis</a:t>
            </a:r>
            <a:r>
              <a:rPr lang="en-US" dirty="0" smtClean="0">
                <a:solidFill>
                  <a:srgbClr val="FF0000"/>
                </a:solidFill>
              </a:rPr>
              <a:t> is</a:t>
            </a:r>
            <a:br>
              <a:rPr lang="en-US" dirty="0" smtClean="0">
                <a:solidFill>
                  <a:srgbClr val="FF0000"/>
                </a:solidFill>
              </a:rPr>
            </a:br>
            <a:r>
              <a:rPr lang="en-US" dirty="0" smtClean="0">
                <a:solidFill>
                  <a:srgbClr val="FF0000"/>
                </a:solidFill>
              </a:rPr>
              <a:t>new bone formation</a:t>
            </a:r>
            <a:r>
              <a:rPr lang="en-US" dirty="0" smtClean="0"/>
              <a:t>, streaks of </a:t>
            </a:r>
            <a:r>
              <a:rPr lang="en-US" dirty="0" err="1" smtClean="0"/>
              <a:t>subperiosteal</a:t>
            </a:r>
            <a:r>
              <a:rPr lang="en-US" dirty="0" smtClean="0"/>
              <a:t> new bone usually become apparent on x-ray by the end of the second week.</a:t>
            </a:r>
            <a:br>
              <a:rPr lang="en-US" dirty="0" smtClean="0"/>
            </a:br>
            <a:r>
              <a:rPr lang="en-US" dirty="0" smtClean="0"/>
              <a:t>With time this new bone thickens  </a:t>
            </a:r>
            <a:r>
              <a:rPr lang="en-US" i="1" dirty="0" err="1" smtClean="0">
                <a:solidFill>
                  <a:srgbClr val="FF0000"/>
                </a:solidFill>
              </a:rPr>
              <a:t>involucrum</a:t>
            </a:r>
            <a:r>
              <a:rPr lang="en-US" dirty="0" smtClean="0"/>
              <a:t>, enclosing the </a:t>
            </a:r>
            <a:r>
              <a:rPr lang="en-US" dirty="0" err="1" smtClean="0"/>
              <a:t>sequestrum</a:t>
            </a:r>
            <a:r>
              <a:rPr lang="en-US" dirty="0" smtClean="0"/>
              <a:t> and infected</a:t>
            </a:r>
            <a:br>
              <a:rPr lang="en-US" dirty="0" smtClean="0"/>
            </a:br>
            <a:r>
              <a:rPr lang="en-US" dirty="0" smtClean="0"/>
              <a:t>tissue</a:t>
            </a:r>
            <a:br>
              <a:rPr lang="en-US" dirty="0" smtClean="0"/>
            </a:br>
            <a:r>
              <a:rPr lang="en-US" dirty="0" smtClean="0"/>
              <a:t/>
            </a:r>
            <a:br>
              <a:rPr lang="en-US" dirty="0" smtClean="0"/>
            </a:br>
            <a:r>
              <a:rPr lang="en-US" dirty="0" smtClean="0">
                <a:solidFill>
                  <a:srgbClr val="FF0000"/>
                </a:solidFill>
              </a:rPr>
              <a:t>5.</a:t>
            </a:r>
            <a:r>
              <a:rPr lang="en-US" i="1" dirty="0" smtClean="0">
                <a:solidFill>
                  <a:srgbClr val="FF0000"/>
                </a:solidFill>
              </a:rPr>
              <a:t> resolution and healing </a:t>
            </a:r>
            <a:r>
              <a:rPr lang="en-US" dirty="0" smtClean="0">
                <a:solidFill>
                  <a:srgbClr val="FF0000"/>
                </a:solidFill>
              </a:rPr>
              <a:t>or else </a:t>
            </a:r>
            <a:r>
              <a:rPr lang="en-US" i="1" dirty="0" smtClean="0">
                <a:solidFill>
                  <a:srgbClr val="FF0000"/>
                </a:solidFill>
              </a:rPr>
              <a:t>intractable</a:t>
            </a:r>
            <a:r>
              <a:rPr lang="en-US" dirty="0" smtClean="0">
                <a:solidFill>
                  <a:srgbClr val="FF0000"/>
                </a:solidFill>
              </a:rPr>
              <a:t/>
            </a:r>
            <a:br>
              <a:rPr lang="en-US" dirty="0" smtClean="0">
                <a:solidFill>
                  <a:srgbClr val="FF0000"/>
                </a:solidFill>
              </a:rPr>
            </a:br>
            <a:r>
              <a:rPr lang="en-US" i="1" dirty="0" err="1" smtClean="0">
                <a:solidFill>
                  <a:srgbClr val="FF0000"/>
                </a:solidFill>
              </a:rPr>
              <a:t>chronicity</a:t>
            </a:r>
            <a:r>
              <a:rPr lang="en-US" dirty="0" smtClean="0">
                <a:solidFill>
                  <a:srgbClr val="FF0000"/>
                </a:solidFill>
              </a:rPr>
              <a:t/>
            </a:r>
            <a:br>
              <a:rPr lang="en-US" dirty="0" smtClean="0">
                <a:solidFill>
                  <a:srgbClr val="FF0000"/>
                </a:solidFill>
              </a:rPr>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2051" name="Picture 3" descr="C:\Users\Medo\Desktop\osteitis-firstsigns.jpg"/>
          <p:cNvPicPr>
            <a:picLocks noChangeAspect="1" noChangeArrowheads="1"/>
          </p:cNvPicPr>
          <p:nvPr/>
        </p:nvPicPr>
        <p:blipFill>
          <a:blip r:embed="rId2"/>
          <a:srcRect/>
          <a:stretch>
            <a:fillRect/>
          </a:stretch>
        </p:blipFill>
        <p:spPr bwMode="auto">
          <a:xfrm>
            <a:off x="6248400" y="3657600"/>
            <a:ext cx="2167800" cy="2890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en-US" b="1" dirty="0" smtClean="0">
                <a:solidFill>
                  <a:srgbClr val="FF0000"/>
                </a:solidFill>
              </a:rPr>
              <a:t>Clinical Manifestations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381000" y="990600"/>
            <a:ext cx="8305800" cy="5334000"/>
          </a:xfrm>
        </p:spPr>
        <p:txBody>
          <a:bodyPr>
            <a:normAutofit/>
          </a:bodyPr>
          <a:lstStyle/>
          <a:p>
            <a:r>
              <a:rPr lang="en-US" sz="1600" dirty="0" smtClean="0">
                <a:solidFill>
                  <a:srgbClr val="FF0000"/>
                </a:solidFill>
              </a:rPr>
              <a:t>When the infection is blood</a:t>
            </a:r>
            <a:r>
              <a:rPr lang="ar-IQ" sz="1600" dirty="0" smtClean="0">
                <a:solidFill>
                  <a:srgbClr val="FF0000"/>
                </a:solidFill>
              </a:rPr>
              <a:t> </a:t>
            </a:r>
            <a:r>
              <a:rPr lang="en-US" sz="1600" dirty="0" smtClean="0">
                <a:solidFill>
                  <a:srgbClr val="FF0000"/>
                </a:solidFill>
              </a:rPr>
              <a:t>borne</a:t>
            </a:r>
            <a:r>
              <a:rPr lang="en-US" sz="1600" dirty="0" smtClean="0"/>
              <a:t>, the onset is usually sudden, occurring often with the clinical and laboratory manifestations of sepsis (</a:t>
            </a:r>
            <a:r>
              <a:rPr lang="en-US" sz="1600" dirty="0" err="1" smtClean="0"/>
              <a:t>eg</a:t>
            </a:r>
            <a:r>
              <a:rPr lang="en-US" sz="1600" dirty="0" smtClean="0"/>
              <a:t>, chills, high fever, rapid pulse, general</a:t>
            </a:r>
            <a:r>
              <a:rPr lang="ar-IQ" sz="1600" dirty="0" smtClean="0"/>
              <a:t> </a:t>
            </a:r>
            <a:r>
              <a:rPr lang="en-US" sz="1600" dirty="0" smtClean="0"/>
              <a:t>malaise). The systemic symptoms at first may overshadow</a:t>
            </a:r>
            <a:r>
              <a:rPr lang="ar-IQ" sz="1600" dirty="0" smtClean="0"/>
              <a:t> </a:t>
            </a:r>
            <a:r>
              <a:rPr lang="en-US" sz="1600" dirty="0" smtClean="0"/>
              <a:t>the local signs. As the infection extends through the cortex</a:t>
            </a:r>
            <a:r>
              <a:rPr lang="ar-IQ" sz="1600" dirty="0" smtClean="0"/>
              <a:t> </a:t>
            </a:r>
            <a:r>
              <a:rPr lang="en-US" sz="1600" dirty="0" smtClean="0"/>
              <a:t>of the bone, it involves the </a:t>
            </a:r>
            <a:r>
              <a:rPr lang="en-US" sz="1600" dirty="0" err="1" smtClean="0"/>
              <a:t>periosteum</a:t>
            </a:r>
            <a:r>
              <a:rPr lang="en-US" sz="1600" dirty="0" smtClean="0"/>
              <a:t> and the soft tissues.</a:t>
            </a:r>
            <a:r>
              <a:rPr lang="ar-IQ" sz="1600" dirty="0" smtClean="0"/>
              <a:t> </a:t>
            </a:r>
            <a:r>
              <a:rPr lang="en-US" sz="1600" dirty="0" smtClean="0"/>
              <a:t>The infected area becomes painful, swollen, and extremely</a:t>
            </a:r>
            <a:r>
              <a:rPr lang="ar-IQ" sz="1600" dirty="0" smtClean="0"/>
              <a:t> </a:t>
            </a:r>
            <a:r>
              <a:rPr lang="en-US" sz="1600" dirty="0" smtClean="0"/>
              <a:t>tender. The patient may describe a constant, pulsating pain that intensifies with movement as a result of the pressure of the collecting purulent material (</a:t>
            </a:r>
            <a:r>
              <a:rPr lang="en-US" sz="1600" dirty="0" err="1" smtClean="0"/>
              <a:t>ie</a:t>
            </a:r>
            <a:r>
              <a:rPr lang="en-US" sz="1600" dirty="0" smtClean="0"/>
              <a:t>, pus). </a:t>
            </a:r>
            <a:endParaRPr lang="ar-IQ" sz="1600" dirty="0" smtClean="0"/>
          </a:p>
          <a:p>
            <a:r>
              <a:rPr lang="en-US" sz="1600" dirty="0" smtClean="0">
                <a:solidFill>
                  <a:srgbClr val="FF0000"/>
                </a:solidFill>
              </a:rPr>
              <a:t>When </a:t>
            </a:r>
            <a:r>
              <a:rPr lang="en-US" sz="1600" dirty="0" err="1" smtClean="0">
                <a:solidFill>
                  <a:srgbClr val="FF0000"/>
                </a:solidFill>
              </a:rPr>
              <a:t>osteomyelitis</a:t>
            </a:r>
            <a:r>
              <a:rPr lang="en-US" sz="1600" dirty="0" smtClean="0">
                <a:solidFill>
                  <a:srgbClr val="FF0000"/>
                </a:solidFill>
              </a:rPr>
              <a:t> occurs from spread of adjacent infection or from</a:t>
            </a:r>
            <a:r>
              <a:rPr lang="ar-IQ" sz="1600" dirty="0" smtClean="0">
                <a:solidFill>
                  <a:srgbClr val="FF0000"/>
                </a:solidFill>
              </a:rPr>
              <a:t> </a:t>
            </a:r>
            <a:r>
              <a:rPr lang="en-US" sz="1600" dirty="0" smtClean="0">
                <a:solidFill>
                  <a:srgbClr val="FF0000"/>
                </a:solidFill>
              </a:rPr>
              <a:t>direct contamination</a:t>
            </a:r>
            <a:r>
              <a:rPr lang="en-US" sz="1600" dirty="0" smtClean="0"/>
              <a:t>, there are no symptoms of sepsis. The</a:t>
            </a:r>
            <a:r>
              <a:rPr lang="ar-IQ" sz="1600" dirty="0" smtClean="0"/>
              <a:t> </a:t>
            </a:r>
            <a:r>
              <a:rPr lang="en-US" sz="1600" dirty="0" smtClean="0"/>
              <a:t>area is swollen, warm, painful, and tender to touch.</a:t>
            </a:r>
          </a:p>
          <a:p>
            <a:r>
              <a:rPr lang="en-US" sz="1600" dirty="0" smtClean="0">
                <a:solidFill>
                  <a:srgbClr val="FF0000"/>
                </a:solidFill>
              </a:rPr>
              <a:t>The patient with chronic </a:t>
            </a:r>
            <a:r>
              <a:rPr lang="en-US" sz="1600" dirty="0" err="1" smtClean="0">
                <a:solidFill>
                  <a:srgbClr val="FF0000"/>
                </a:solidFill>
              </a:rPr>
              <a:t>osteomyelitis</a:t>
            </a:r>
            <a:r>
              <a:rPr lang="en-US" sz="1600" dirty="0" smtClean="0">
                <a:solidFill>
                  <a:srgbClr val="FF0000"/>
                </a:solidFill>
              </a:rPr>
              <a:t> </a:t>
            </a:r>
            <a:r>
              <a:rPr lang="en-US" sz="1600" dirty="0" smtClean="0"/>
              <a:t>presents with a</a:t>
            </a:r>
            <a:br>
              <a:rPr lang="en-US" sz="1600" dirty="0" smtClean="0"/>
            </a:br>
            <a:r>
              <a:rPr lang="en-US" sz="1600" dirty="0" smtClean="0"/>
              <a:t>non</a:t>
            </a:r>
            <a:r>
              <a:rPr lang="ar-IQ" sz="1600" dirty="0" smtClean="0"/>
              <a:t> </a:t>
            </a:r>
            <a:r>
              <a:rPr lang="en-US" sz="1600" dirty="0" smtClean="0"/>
              <a:t>healing ulcer that overlies the infected bone with a</a:t>
            </a:r>
            <a:br>
              <a:rPr lang="en-US" sz="1600" dirty="0" smtClean="0"/>
            </a:br>
            <a:r>
              <a:rPr lang="en-US" sz="1600" dirty="0" smtClean="0"/>
              <a:t>connecting sinus that will intermittently and spontaneously</a:t>
            </a:r>
            <a:br>
              <a:rPr lang="en-US" sz="1600" dirty="0" smtClean="0"/>
            </a:br>
            <a:r>
              <a:rPr lang="en-US" sz="1600" dirty="0" smtClean="0"/>
              <a:t>drain pus </a:t>
            </a:r>
            <a:br>
              <a:rPr lang="en-US" sz="1600" dirty="0" smtClean="0"/>
            </a:br>
            <a:r>
              <a:rPr lang="en-US" sz="1600" dirty="0" smtClean="0"/>
              <a:t/>
            </a:r>
            <a:br>
              <a:rPr lang="en-US" sz="1600" dirty="0" smtClean="0"/>
            </a:br>
            <a:endParaRPr lang="en-US" sz="1600" dirty="0"/>
          </a:p>
        </p:txBody>
      </p:sp>
      <p:pic>
        <p:nvPicPr>
          <p:cNvPr id="3074" name="Picture 2" descr="C:\Users\Medo\Desktop\e12typ20.jpg"/>
          <p:cNvPicPr>
            <a:picLocks noChangeAspect="1" noChangeArrowheads="1"/>
          </p:cNvPicPr>
          <p:nvPr/>
        </p:nvPicPr>
        <p:blipFill>
          <a:blip r:embed="rId2"/>
          <a:srcRect/>
          <a:stretch>
            <a:fillRect/>
          </a:stretch>
        </p:blipFill>
        <p:spPr bwMode="auto">
          <a:xfrm>
            <a:off x="5638800" y="4343400"/>
            <a:ext cx="2918884" cy="218916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425</TotalTime>
  <Words>1046</Words>
  <Application>Microsoft Office PowerPoint</Application>
  <PresentationFormat>On-screen Show (4:3)</PresentationFormat>
  <Paragraphs>176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Slide 1</vt:lpstr>
      <vt:lpstr>Musculoskeletal Infections OSTEOMYELITIS  </vt:lpstr>
      <vt:lpstr>High risk patients </vt:lpstr>
      <vt:lpstr>Slide 4</vt:lpstr>
      <vt:lpstr>Classification Based on the duration of symptoms </vt:lpstr>
      <vt:lpstr>Organisms Isolated in Bacterial Osteomyelitis </vt:lpstr>
      <vt:lpstr>Pathophysiology  </vt:lpstr>
      <vt:lpstr>Slide 8</vt:lpstr>
      <vt:lpstr>Clinical Manifestations  </vt:lpstr>
      <vt:lpstr>Assessment and Diagnostic Finding  </vt:lpstr>
      <vt:lpstr>Prevention</vt:lpstr>
      <vt:lpstr>Medical Management   Medical Management  </vt:lpstr>
      <vt:lpstr>Pharmacologic Therapy  </vt:lpstr>
      <vt:lpstr>Surgical Management  </vt:lpstr>
      <vt:lpstr>Nursing Interventions  </vt:lpstr>
      <vt:lpstr>Slide 16</vt:lpstr>
      <vt:lpstr>Slide 17</vt:lpstr>
      <vt:lpstr>Slide 18</vt:lpstr>
      <vt:lpstr>Slide 19</vt:lpstr>
      <vt:lpstr>Summary </vt:lpstr>
      <vt:lpstr>Questions</vt:lpstr>
      <vt:lpstr>Questions</vt:lpstr>
      <vt:lpstr>Questions</vt:lpstr>
      <vt:lpstr>Questions</vt:lpstr>
      <vt:lpstr>Reference</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Medo</dc:creator>
  <cp:lastModifiedBy>Medo</cp:lastModifiedBy>
  <cp:revision>33</cp:revision>
  <dcterms:created xsi:type="dcterms:W3CDTF">2006-08-16T00:00:00Z</dcterms:created>
  <dcterms:modified xsi:type="dcterms:W3CDTF">2023-02-23T07:18:09Z</dcterms:modified>
</cp:coreProperties>
</file>